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76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AB5B77DE-C316-4221-AA8C-F8E08C7D753A}" type="datetimeFigureOut">
              <a:rPr lang="en-US" smtClean="0"/>
              <a:pPr/>
              <a:t>6/7/2011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FA8B4CBA-1E16-4FF8-8F82-490F2D2093C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B5B77DE-C316-4221-AA8C-F8E08C7D753A}"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B4CBA-1E16-4FF8-8F82-490F2D2093C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B5B77DE-C316-4221-AA8C-F8E08C7D753A}" type="datetimeFigureOut">
              <a:rPr lang="en-US" smtClean="0"/>
              <a:pPr/>
              <a:t>6/7/2011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8B4CBA-1E16-4FF8-8F82-490F2D2093C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AB5B77DE-C316-4221-AA8C-F8E08C7D753A}" type="datetimeFigureOut">
              <a:rPr lang="en-US" smtClean="0"/>
              <a:pPr/>
              <a:t>6/7/2011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FA8B4CBA-1E16-4FF8-8F82-490F2D2093C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AB5B77DE-C316-4221-AA8C-F8E08C7D753A}" type="datetimeFigureOut">
              <a:rPr lang="en-US" smtClean="0"/>
              <a:pPr/>
              <a:t>6/7/2011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FA8B4CBA-1E16-4FF8-8F82-490F2D2093C2}"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AB5B77DE-C316-4221-AA8C-F8E08C7D753A}" type="datetimeFigureOut">
              <a:rPr lang="en-US" smtClean="0"/>
              <a:pPr/>
              <a:t>6/7/2011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FA8B4CBA-1E16-4FF8-8F82-490F2D2093C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AB5B77DE-C316-4221-AA8C-F8E08C7D753A}" type="datetimeFigureOut">
              <a:rPr lang="en-US" smtClean="0"/>
              <a:pPr/>
              <a:t>6/7/2011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FA8B4CBA-1E16-4FF8-8F82-490F2D2093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B5B77DE-C316-4221-AA8C-F8E08C7D753A}" type="datetimeFigureOut">
              <a:rPr lang="en-US" smtClean="0"/>
              <a:pPr/>
              <a:t>6/7/2011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8B4CBA-1E16-4FF8-8F82-490F2D2093C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AB5B77DE-C316-4221-AA8C-F8E08C7D753A}" type="datetimeFigureOut">
              <a:rPr lang="en-US" smtClean="0"/>
              <a:pPr/>
              <a:t>6/7/2011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FA8B4CBA-1E16-4FF8-8F82-490F2D2093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AB5B77DE-C316-4221-AA8C-F8E08C7D753A}" type="datetimeFigureOut">
              <a:rPr lang="en-US" smtClean="0"/>
              <a:pPr/>
              <a:t>6/7/2011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FA8B4CBA-1E16-4FF8-8F82-490F2D2093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AB5B77DE-C316-4221-AA8C-F8E08C7D753A}" type="datetimeFigureOut">
              <a:rPr lang="en-US" smtClean="0"/>
              <a:pPr/>
              <a:t>6/7/2011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FA8B4CBA-1E16-4FF8-8F82-490F2D2093C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AB5B77DE-C316-4221-AA8C-F8E08C7D753A}" type="datetimeFigureOut">
              <a:rPr lang="en-US" smtClean="0"/>
              <a:pPr/>
              <a:t>6/7/2011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FA8B4CBA-1E16-4FF8-8F82-490F2D2093C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838200"/>
            <a:ext cx="9144000" cy="341632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2">
                      <a:satMod val="175000"/>
                      <a:alpha val="40000"/>
                    </a:schemeClr>
                  </a:glow>
                  <a:outerShdw blurRad="50800" dist="39000" dir="5460000" algn="tl">
                    <a:srgbClr val="000000">
                      <a:alpha val="38000"/>
                    </a:srgbClr>
                  </a:outerShdw>
                </a:effectLst>
              </a:rPr>
              <a:t>2011 Volusia Career &amp; Technical Education </a:t>
            </a:r>
            <a:b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2">
                      <a:satMod val="175000"/>
                      <a:alpha val="40000"/>
                    </a:schemeClr>
                  </a:glow>
                  <a:outerShdw blurRad="50800" dist="39000" dir="5460000" algn="tl">
                    <a:srgbClr val="000000">
                      <a:alpha val="38000"/>
                    </a:srgbClr>
                  </a:outerShdw>
                </a:effectLst>
              </a:rPr>
            </a:b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2">
                      <a:satMod val="175000"/>
                      <a:alpha val="40000"/>
                    </a:schemeClr>
                  </a:glow>
                  <a:outerShdw blurRad="50800" dist="39000" dir="5460000" algn="tl">
                    <a:srgbClr val="000000">
                      <a:alpha val="38000"/>
                    </a:srgbClr>
                  </a:outerShdw>
                </a:effectLst>
              </a:rPr>
              <a:t>Academy Student </a:t>
            </a:r>
          </a:p>
          <a:p>
            <a:pPr algn="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2">
                      <a:satMod val="175000"/>
                      <a:alpha val="40000"/>
                    </a:schemeClr>
                  </a:glow>
                  <a:outerShdw blurRad="50800" dist="39000" dir="5460000" algn="tl">
                    <a:srgbClr val="000000">
                      <a:alpha val="38000"/>
                    </a:srgbClr>
                  </a:outerShdw>
                </a:effectLst>
              </a:rPr>
              <a:t>Survey Report</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2">
                    <a:satMod val="175000"/>
                    <a:alpha val="40000"/>
                  </a:schemeClr>
                </a:glow>
                <a:outerShdw blurRad="50800" dist="39000" dir="5460000" algn="tl">
                  <a:srgbClr val="000000">
                    <a:alpha val="38000"/>
                  </a:srgbClr>
                </a:outerShdw>
              </a:effectLst>
            </a:endParaRPr>
          </a:p>
        </p:txBody>
      </p:sp>
    </p:spTree>
  </p:cSld>
  <p:clrMapOvr>
    <a:masterClrMapping/>
  </p:clrMapOvr>
  <p:transition spd="med">
    <p:wipe dir="d"/>
    <p:sndAc>
      <p:stSnd>
        <p:snd r:embed="rId2" name="drumroll.wav"/>
      </p:stSnd>
    </p:sndAc>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90732"/>
            <a:ext cx="733424" cy="6110068"/>
          </a:xfrm>
        </p:spPr>
        <p:txBody>
          <a:bodyPr>
            <a:normAutofit lnSpcReduction="10000"/>
          </a:bodyPr>
          <a:lstStyle/>
          <a:p>
            <a:r>
              <a:rPr lang="en-US" sz="2000" b="1" i="1" dirty="0" smtClean="0"/>
              <a:t>Additional comments and suggestions are encouraged.</a:t>
            </a:r>
            <a:endParaRPr lang="en-US" sz="2000" dirty="0"/>
          </a:p>
        </p:txBody>
      </p:sp>
      <p:sp>
        <p:nvSpPr>
          <p:cNvPr id="5" name="Content Placeholder 4"/>
          <p:cNvSpPr>
            <a:spLocks noGrp="1"/>
          </p:cNvSpPr>
          <p:nvPr>
            <p:ph sz="quarter" idx="2"/>
          </p:nvPr>
        </p:nvSpPr>
        <p:spPr>
          <a:xfrm>
            <a:off x="1828800" y="152400"/>
            <a:ext cx="7315200" cy="6553200"/>
          </a:xfrm>
        </p:spPr>
        <p:txBody>
          <a:bodyPr>
            <a:normAutofit fontScale="55000" lnSpcReduction="20000"/>
          </a:bodyPr>
          <a:lstStyle/>
          <a:p>
            <a:pPr>
              <a:spcAft>
                <a:spcPts val="1200"/>
              </a:spcAft>
            </a:pPr>
            <a:r>
              <a:rPr lang="en-US" dirty="0" smtClean="0">
                <a:solidFill>
                  <a:srgbClr val="FFFF00"/>
                </a:solidFill>
                <a:effectLst>
                  <a:outerShdw blurRad="38100" dist="38100" dir="2700000" algn="tl">
                    <a:srgbClr val="000000">
                      <a:alpha val="43137"/>
                    </a:srgbClr>
                  </a:outerShdw>
                </a:effectLst>
              </a:rPr>
              <a:t>it is a life changer and it is very helpful	12</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Deltona High School, Drafting and Trade Related Occupations</a:t>
            </a:r>
          </a:p>
          <a:p>
            <a:pPr>
              <a:spcAft>
                <a:spcPts val="1200"/>
              </a:spcAft>
            </a:pPr>
            <a:r>
              <a:rPr lang="en-US" dirty="0" smtClean="0">
                <a:solidFill>
                  <a:srgbClr val="FFFF00"/>
                </a:solidFill>
                <a:effectLst>
                  <a:outerShdw blurRad="38100" dist="38100" dir="2700000" algn="tl">
                    <a:srgbClr val="000000">
                      <a:alpha val="43137"/>
                    </a:srgbClr>
                  </a:outerShdw>
                </a:effectLst>
              </a:rPr>
              <a:t>Health academy brings a lot of people together, there fore you are making friends who have the same goals in life as you do, I met people in the health academy my freshman year and they are still my best friends.	11</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Deltona High School, Health Academy</a:t>
            </a:r>
          </a:p>
          <a:p>
            <a:pPr>
              <a:spcAft>
                <a:spcPts val="1200"/>
              </a:spcAft>
            </a:pPr>
            <a:r>
              <a:rPr lang="en-US" dirty="0" smtClean="0">
                <a:solidFill>
                  <a:srgbClr val="FFFF00"/>
                </a:solidFill>
                <a:effectLst>
                  <a:outerShdw blurRad="38100" dist="38100" dir="2700000" algn="tl">
                    <a:srgbClr val="000000">
                      <a:alpha val="43137"/>
                    </a:srgbClr>
                  </a:outerShdw>
                </a:effectLst>
              </a:rPr>
              <a:t>the academy is great and will help me choose a career when </a:t>
            </a:r>
            <a:r>
              <a:rPr lang="en-US" dirty="0" err="1" smtClean="0">
                <a:solidFill>
                  <a:srgbClr val="FFFF00"/>
                </a:solidFill>
                <a:effectLst>
                  <a:outerShdw blurRad="38100" dist="38100" dir="2700000" algn="tl">
                    <a:srgbClr val="000000">
                      <a:alpha val="43137"/>
                    </a:srgbClr>
                  </a:outerShdw>
                </a:effectLst>
              </a:rPr>
              <a:t>i</a:t>
            </a:r>
            <a:r>
              <a:rPr lang="en-US" dirty="0" smtClean="0">
                <a:solidFill>
                  <a:srgbClr val="FFFF00"/>
                </a:solidFill>
                <a:effectLst>
                  <a:outerShdw blurRad="38100" dist="38100" dir="2700000" algn="tl">
                    <a:srgbClr val="000000">
                      <a:alpha val="43137"/>
                    </a:srgbClr>
                  </a:outerShdw>
                </a:effectLst>
              </a:rPr>
              <a:t> graduate from college.	9</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Mainland High, ADMT</a:t>
            </a:r>
          </a:p>
          <a:p>
            <a:pPr>
              <a:spcAft>
                <a:spcPts val="1200"/>
              </a:spcAft>
            </a:pPr>
            <a:r>
              <a:rPr lang="en-US" dirty="0" smtClean="0">
                <a:solidFill>
                  <a:srgbClr val="FFFF00"/>
                </a:solidFill>
                <a:effectLst>
                  <a:outerShdw blurRad="38100" dist="38100" dir="2700000" algn="tl">
                    <a:srgbClr val="000000">
                      <a:alpha val="43137"/>
                    </a:srgbClr>
                  </a:outerShdw>
                </a:effectLst>
              </a:rPr>
              <a:t>The medical academy has taught me a lot and my teacher has enhanced my learning to a whole new level for the medical field!  Being in the medical academy has made my </a:t>
            </a:r>
            <a:r>
              <a:rPr lang="en-US" dirty="0" err="1" smtClean="0">
                <a:solidFill>
                  <a:srgbClr val="FFFF00"/>
                </a:solidFill>
                <a:effectLst>
                  <a:outerShdw blurRad="38100" dist="38100" dir="2700000" algn="tl">
                    <a:srgbClr val="000000">
                      <a:alpha val="43137"/>
                    </a:srgbClr>
                  </a:outerShdw>
                </a:effectLst>
              </a:rPr>
              <a:t>desion</a:t>
            </a:r>
            <a:r>
              <a:rPr lang="en-US" dirty="0" smtClean="0">
                <a:solidFill>
                  <a:srgbClr val="FFFF00"/>
                </a:solidFill>
                <a:effectLst>
                  <a:outerShdw blurRad="38100" dist="38100" dir="2700000" algn="tl">
                    <a:srgbClr val="000000">
                      <a:alpha val="43137"/>
                    </a:srgbClr>
                  </a:outerShdw>
                </a:effectLst>
              </a:rPr>
              <a:t> to become a doctor way easier and has eased my mind about second thoughts!!	9</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New Smyrna Beach, Medical </a:t>
            </a:r>
          </a:p>
          <a:p>
            <a:pPr>
              <a:spcAft>
                <a:spcPts val="1200"/>
              </a:spcAft>
            </a:pPr>
            <a:r>
              <a:rPr lang="en-US" dirty="0" smtClean="0">
                <a:solidFill>
                  <a:srgbClr val="FFFF00"/>
                </a:solidFill>
                <a:effectLst>
                  <a:outerShdw blurRad="38100" dist="38100" dir="2700000" algn="tl">
                    <a:srgbClr val="000000">
                      <a:alpha val="43137"/>
                    </a:srgbClr>
                  </a:outerShdw>
                </a:effectLst>
              </a:rPr>
              <a:t>This is by far this biggest class to me that has made me want to come to school and learn. Our teacher makes learning fun and </a:t>
            </a:r>
            <a:r>
              <a:rPr lang="en-US" dirty="0" err="1" smtClean="0">
                <a:solidFill>
                  <a:srgbClr val="FFFF00"/>
                </a:solidFill>
                <a:effectLst>
                  <a:outerShdw blurRad="38100" dist="38100" dir="2700000" algn="tl">
                    <a:srgbClr val="000000">
                      <a:alpha val="43137"/>
                    </a:srgbClr>
                  </a:outerShdw>
                </a:effectLst>
              </a:rPr>
              <a:t>applys</a:t>
            </a:r>
            <a:r>
              <a:rPr lang="en-US" dirty="0" smtClean="0">
                <a:solidFill>
                  <a:srgbClr val="FFFF00"/>
                </a:solidFill>
                <a:effectLst>
                  <a:outerShdw blurRad="38100" dist="38100" dir="2700000" algn="tl">
                    <a:srgbClr val="000000">
                      <a:alpha val="43137"/>
                    </a:srgbClr>
                  </a:outerShdw>
                </a:effectLst>
              </a:rPr>
              <a:t> it though creative learning games. This academy deserves more then what it has been giving so far to work with.  12</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New Smyrna Beach High School	Entertainment and Sports Marketing</a:t>
            </a:r>
          </a:p>
          <a:p>
            <a:pPr>
              <a:spcAft>
                <a:spcPts val="1200"/>
              </a:spcAft>
            </a:pPr>
            <a:r>
              <a:rPr lang="en-US" dirty="0" smtClean="0">
                <a:solidFill>
                  <a:srgbClr val="FFFF00"/>
                </a:solidFill>
                <a:effectLst>
                  <a:outerShdw blurRad="38100" dist="38100" dir="2700000" algn="tl">
                    <a:srgbClr val="000000">
                      <a:alpha val="43137"/>
                    </a:srgbClr>
                  </a:outerShdw>
                </a:effectLst>
              </a:rPr>
              <a:t>This academy helped shape my educational and social aspects of high school. I learned many helpful and useful tools that will assist me in finding a job directly out of high school, and I also gained an academic edge on many when it comes to applying for college. I am so grateful for enrollment and acceptance in the academy. I would recommend it to anyone ready to dedicate themselves to the foodservice industry.  12</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a:t>
            </a:r>
            <a:r>
              <a:rPr lang="en-US" dirty="0" err="1" smtClean="0">
                <a:solidFill>
                  <a:srgbClr val="FFFF00"/>
                </a:solidFill>
                <a:effectLst>
                  <a:outerShdw blurRad="38100" dist="38100" dir="2700000" algn="tl">
                    <a:srgbClr val="000000">
                      <a:alpha val="43137"/>
                    </a:srgbClr>
                  </a:outerShdw>
                </a:effectLst>
              </a:rPr>
              <a:t>Seabreeze</a:t>
            </a:r>
            <a:r>
              <a:rPr lang="en-US" dirty="0" smtClean="0">
                <a:solidFill>
                  <a:srgbClr val="FFFF00"/>
                </a:solidFill>
                <a:effectLst>
                  <a:outerShdw blurRad="38100" dist="38100" dir="2700000" algn="tl">
                    <a:srgbClr val="000000">
                      <a:alpha val="43137"/>
                    </a:srgbClr>
                  </a:outerShdw>
                </a:effectLst>
              </a:rPr>
              <a:t> High, Culinary</a:t>
            </a:r>
          </a:p>
          <a:p>
            <a:pPr>
              <a:spcAft>
                <a:spcPts val="1200"/>
              </a:spcAft>
            </a:pPr>
            <a:r>
              <a:rPr lang="en-US" dirty="0" smtClean="0">
                <a:solidFill>
                  <a:srgbClr val="FFFF00"/>
                </a:solidFill>
                <a:effectLst>
                  <a:outerShdw blurRad="38100" dist="38100" dir="2700000" algn="tl">
                    <a:srgbClr val="000000">
                      <a:alpha val="43137"/>
                    </a:srgbClr>
                  </a:outerShdw>
                </a:effectLst>
              </a:rPr>
              <a:t>I really love being in this academy. With the new way of working I'm happier to be at school. Being around people that are interested in everything you are is awesome and you make a lot of great friends.  11</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Spruce Creek High School, Information Technology and Robotics</a:t>
            </a:r>
          </a:p>
          <a:p>
            <a:pPr>
              <a:spcAft>
                <a:spcPts val="1200"/>
              </a:spcAft>
            </a:pPr>
            <a:r>
              <a:rPr lang="en-US" dirty="0" smtClean="0">
                <a:solidFill>
                  <a:srgbClr val="FFFF00"/>
                </a:solidFill>
                <a:effectLst>
                  <a:outerShdw blurRad="38100" dist="38100" dir="2700000" algn="tl">
                    <a:srgbClr val="000000">
                      <a:alpha val="43137"/>
                    </a:srgbClr>
                  </a:outerShdw>
                </a:effectLst>
              </a:rPr>
              <a:t>Overall I love the S.T.E.M. Academy, because of the experience and hands on experiments. I am pleased with having a partner and working together. I also enjoy feeling as if I am really part of a company.  9</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University High School, S.T.E.M.</a:t>
            </a:r>
          </a:p>
          <a:p>
            <a:endParaRPr lang="en-US" dirty="0"/>
          </a:p>
        </p:txBody>
      </p:sp>
      <p:sp>
        <p:nvSpPr>
          <p:cNvPr id="8" name="Rectangle 7"/>
          <p:cNvSpPr/>
          <p:nvPr/>
        </p:nvSpPr>
        <p:spPr>
          <a:xfrm rot="16200000">
            <a:off x="-2867073" y="2915196"/>
            <a:ext cx="6809878"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STUDENT RESPONSES</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33400" y="2438400"/>
            <a:ext cx="8114503" cy="2123658"/>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6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THANK YOU FOR ALL YOU DO!</a:t>
            </a:r>
            <a:endParaRPr lang="en-US" sz="6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b="1" u="sng" dirty="0" smtClean="0"/>
              <a:t>Survey Totals</a:t>
            </a:r>
            <a:endParaRPr lang="en-US" b="1" u="sng" dirty="0"/>
          </a:p>
        </p:txBody>
      </p:sp>
      <p:sp>
        <p:nvSpPr>
          <p:cNvPr id="7" name="Text Placeholder 6"/>
          <p:cNvSpPr>
            <a:spLocks noGrp="1"/>
          </p:cNvSpPr>
          <p:nvPr>
            <p:ph type="body" sz="half" idx="3"/>
          </p:nvPr>
        </p:nvSpPr>
        <p:spPr/>
        <p:txBody>
          <a:bodyPr/>
          <a:lstStyle/>
          <a:p>
            <a:r>
              <a:rPr lang="en-US" b="1" u="sng" dirty="0" smtClean="0"/>
              <a:t>Survey Questions</a:t>
            </a:r>
            <a:endParaRPr lang="en-US" b="1" u="sng" dirty="0"/>
          </a:p>
        </p:txBody>
      </p:sp>
      <p:sp>
        <p:nvSpPr>
          <p:cNvPr id="6" name="Content Placeholder 5"/>
          <p:cNvSpPr>
            <a:spLocks noGrp="1"/>
          </p:cNvSpPr>
          <p:nvPr>
            <p:ph sz="quarter" idx="2"/>
          </p:nvPr>
        </p:nvSpPr>
        <p:spPr/>
        <p:txBody>
          <a:bodyPr>
            <a:normAutofit/>
          </a:bodyPr>
          <a:lstStyle/>
          <a:p>
            <a:r>
              <a:rPr lang="en-US" b="1" dirty="0" smtClean="0">
                <a:solidFill>
                  <a:srgbClr val="FFFF00"/>
                </a:solidFill>
              </a:rPr>
              <a:t>7 of 10 high schools responded, representing 20 of 33 academies.  </a:t>
            </a:r>
          </a:p>
          <a:p>
            <a:r>
              <a:rPr lang="en-US" b="1" dirty="0" smtClean="0">
                <a:solidFill>
                  <a:srgbClr val="FFFF00"/>
                </a:solidFill>
              </a:rPr>
              <a:t>Of the approximately 4,000 academy students, </a:t>
            </a:r>
            <a:r>
              <a:rPr lang="en-US" b="1" dirty="0" smtClean="0">
                <a:solidFill>
                  <a:srgbClr val="FFFF00"/>
                </a:solidFill>
                <a:effectLst>
                  <a:outerShdw blurRad="38100" dist="38100" dir="2700000" algn="tl">
                    <a:srgbClr val="000000">
                      <a:alpha val="43137"/>
                    </a:srgbClr>
                  </a:outerShdw>
                </a:effectLst>
              </a:rPr>
              <a:t>1,492</a:t>
            </a:r>
            <a:r>
              <a:rPr lang="en-US" b="1" dirty="0" smtClean="0">
                <a:solidFill>
                  <a:srgbClr val="FFFF00"/>
                </a:solidFill>
              </a:rPr>
              <a:t> survey responses were submitted.</a:t>
            </a:r>
          </a:p>
          <a:p>
            <a:endParaRPr lang="en-US" b="1" dirty="0">
              <a:solidFill>
                <a:srgbClr val="FFFF00"/>
              </a:solidFill>
            </a:endParaRPr>
          </a:p>
        </p:txBody>
      </p:sp>
      <p:sp>
        <p:nvSpPr>
          <p:cNvPr id="8" name="Content Placeholder 7"/>
          <p:cNvSpPr>
            <a:spLocks noGrp="1"/>
          </p:cNvSpPr>
          <p:nvPr>
            <p:ph sz="quarter" idx="4"/>
          </p:nvPr>
        </p:nvSpPr>
        <p:spPr/>
        <p:txBody>
          <a:bodyPr>
            <a:normAutofit fontScale="85000" lnSpcReduction="10000"/>
          </a:bodyPr>
          <a:lstStyle/>
          <a:p>
            <a:r>
              <a:rPr lang="en-US" b="1" dirty="0" smtClean="0">
                <a:solidFill>
                  <a:srgbClr val="FFFF00"/>
                </a:solidFill>
              </a:rPr>
              <a:t>23 survey questions covered student perceptions of overall quality, use of technology, career pathways and interest, and instruction.  </a:t>
            </a:r>
          </a:p>
          <a:p>
            <a:r>
              <a:rPr lang="en-US" b="1" dirty="0" smtClean="0">
                <a:solidFill>
                  <a:srgbClr val="FFFF00"/>
                </a:solidFill>
              </a:rPr>
              <a:t>6 open response questions gathered insight into whether or not the student would continue in the academy subject area, advantages and disadvantages of their academy experience, what they would change about the academy, and any other comments.</a:t>
            </a:r>
            <a:endParaRPr lang="en-US" b="1" dirty="0">
              <a:solidFill>
                <a:srgbClr val="FFFF00"/>
              </a:solidFill>
            </a:endParaRPr>
          </a:p>
        </p:txBody>
      </p:sp>
      <p:sp>
        <p:nvSpPr>
          <p:cNvPr id="9" name="Rectangle 8"/>
          <p:cNvSpPr/>
          <p:nvPr/>
        </p:nvSpPr>
        <p:spPr>
          <a:xfrm rot="16200000">
            <a:off x="-1024250" y="2853050"/>
            <a:ext cx="3581430"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SUMMARY</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7848600" cy="2585323"/>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2">
                      <a:satMod val="175000"/>
                      <a:alpha val="40000"/>
                    </a:schemeClr>
                  </a:glow>
                  <a:outerShdw blurRad="50800" dist="39000" dir="5460000" algn="tl">
                    <a:srgbClr val="000000">
                      <a:alpha val="38000"/>
                    </a:srgbClr>
                  </a:outerShdw>
                </a:effectLst>
              </a:rPr>
              <a:t>Overwhelmingly, the student responses were positive!!!</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2">
                    <a:satMod val="175000"/>
                    <a:alpha val="40000"/>
                  </a:schemeClr>
                </a:glow>
                <a:outerShdw blurRad="50800" dist="39000" dir="5460000" algn="tl">
                  <a:srgbClr val="000000">
                    <a:alpha val="38000"/>
                  </a:srgbClr>
                </a:outerShdw>
              </a:effectLst>
            </a:endParaRPr>
          </a:p>
        </p:txBody>
      </p:sp>
      <p:pic>
        <p:nvPicPr>
          <p:cNvPr id="1026" name="Picture 2" descr="http://4.bp.blogspot.com/_NcvyLOnshR0/SWbxscNGy9I/AAAAAAAAE9A/rbt3Di2pGBY/s400/elegant+WA+congratulations+copy.png"/>
          <p:cNvPicPr>
            <a:picLocks noChangeAspect="1" noChangeArrowheads="1"/>
          </p:cNvPicPr>
          <p:nvPr/>
        </p:nvPicPr>
        <p:blipFill>
          <a:blip r:embed="rId2" cstate="print">
            <a:lum bright="70000" contrast="-70000"/>
          </a:blip>
          <a:srcRect/>
          <a:stretch>
            <a:fillRect/>
          </a:stretch>
        </p:blipFill>
        <p:spPr bwMode="auto">
          <a:xfrm>
            <a:off x="1371600" y="2834639"/>
            <a:ext cx="7315200" cy="402336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200" y="290732"/>
            <a:ext cx="581024" cy="6414868"/>
          </a:xfrm>
        </p:spPr>
        <p:txBody>
          <a:bodyPr>
            <a:normAutofit/>
          </a:bodyPr>
          <a:lstStyle/>
          <a:p>
            <a:r>
              <a:rPr lang="en-US" sz="2000" b="1" u="sng" dirty="0" smtClean="0"/>
              <a:t>Instructional Practices</a:t>
            </a:r>
            <a:endParaRPr lang="en-US" sz="2000" b="1" u="sng" dirty="0"/>
          </a:p>
        </p:txBody>
      </p:sp>
      <p:sp>
        <p:nvSpPr>
          <p:cNvPr id="5" name="Content Placeholder 4"/>
          <p:cNvSpPr>
            <a:spLocks noGrp="1"/>
          </p:cNvSpPr>
          <p:nvPr>
            <p:ph sz="quarter" idx="2"/>
          </p:nvPr>
        </p:nvSpPr>
        <p:spPr>
          <a:xfrm>
            <a:off x="1828800" y="228600"/>
            <a:ext cx="7051430" cy="6477000"/>
          </a:xfrm>
        </p:spPr>
        <p:txBody>
          <a:bodyPr>
            <a:normAutofit fontScale="92500" lnSpcReduction="20000"/>
          </a:bodyPr>
          <a:lstStyle/>
          <a:p>
            <a:pPr>
              <a:spcAft>
                <a:spcPts val="600"/>
              </a:spcAft>
              <a:buNone/>
            </a:pPr>
            <a:r>
              <a:rPr lang="en-US" b="1" dirty="0" smtClean="0">
                <a:solidFill>
                  <a:srgbClr val="FFFF00"/>
                </a:solidFill>
              </a:rPr>
              <a:t>On a scale of one to five, with five being ‘Excellent’:</a:t>
            </a:r>
          </a:p>
          <a:p>
            <a:pPr>
              <a:spcAft>
                <a:spcPts val="600"/>
              </a:spcAft>
            </a:pPr>
            <a:endParaRPr lang="en-US" b="1" dirty="0" smtClean="0">
              <a:effectLst>
                <a:outerShdw blurRad="38100" dist="38100" dir="2700000" algn="tl">
                  <a:srgbClr val="000000">
                    <a:alpha val="43137"/>
                  </a:srgbClr>
                </a:outerShdw>
              </a:effectLst>
            </a:endParaRPr>
          </a:p>
          <a:p>
            <a:pPr>
              <a:spcAft>
                <a:spcPts val="600"/>
              </a:spcAft>
            </a:pPr>
            <a:r>
              <a:rPr lang="en-US" b="1" dirty="0" smtClean="0">
                <a:effectLst>
                  <a:outerShdw blurRad="38100" dist="38100" dir="2700000" algn="tl">
                    <a:srgbClr val="000000">
                      <a:alpha val="43137"/>
                    </a:srgbClr>
                  </a:outerShdw>
                </a:effectLst>
              </a:rPr>
              <a:t>83% of students rated their academy instructors as a 4 or 5 for the help they offered to the students.   </a:t>
            </a:r>
          </a:p>
          <a:p>
            <a:pPr>
              <a:spcAft>
                <a:spcPts val="600"/>
              </a:spcAft>
            </a:pPr>
            <a:r>
              <a:rPr lang="en-US" dirty="0" smtClean="0"/>
              <a:t>49% of students agreed that their academy courses were academically challenging and rigorous.  </a:t>
            </a:r>
          </a:p>
          <a:p>
            <a:pPr>
              <a:spcAft>
                <a:spcPts val="600"/>
              </a:spcAft>
            </a:pPr>
            <a:r>
              <a:rPr lang="en-US" dirty="0" smtClean="0"/>
              <a:t>65% of students agree that they feel prepared to pursue this program in college or other post-secondary programs.  </a:t>
            </a:r>
          </a:p>
          <a:p>
            <a:pPr>
              <a:spcAft>
                <a:spcPts val="600"/>
              </a:spcAft>
            </a:pPr>
            <a:r>
              <a:rPr lang="en-US" dirty="0" smtClean="0"/>
              <a:t>74% agreed they enjoyed the career-based projects and learning.  </a:t>
            </a:r>
          </a:p>
          <a:p>
            <a:pPr>
              <a:spcAft>
                <a:spcPts val="600"/>
              </a:spcAft>
            </a:pPr>
            <a:r>
              <a:rPr lang="en-US" b="1" dirty="0" smtClean="0">
                <a:effectLst>
                  <a:outerShdw blurRad="38100" dist="38100" dir="2700000" algn="tl">
                    <a:srgbClr val="000000">
                      <a:alpha val="43137"/>
                    </a:srgbClr>
                  </a:outerShdw>
                </a:effectLst>
              </a:rPr>
              <a:t>61% of students enjoyed learning academy concepts in their core class(</a:t>
            </a:r>
            <a:r>
              <a:rPr lang="en-US" b="1" dirty="0" err="1" smtClean="0">
                <a:effectLst>
                  <a:outerShdw blurRad="38100" dist="38100" dir="2700000" algn="tl">
                    <a:srgbClr val="000000">
                      <a:alpha val="43137"/>
                    </a:srgbClr>
                  </a:outerShdw>
                </a:effectLst>
              </a:rPr>
              <a:t>es</a:t>
            </a:r>
            <a:r>
              <a:rPr lang="en-US" b="1" dirty="0" smtClean="0">
                <a:effectLst>
                  <a:outerShdw blurRad="38100" dist="38100" dir="2700000" algn="tl">
                    <a:srgbClr val="000000">
                      <a:alpha val="43137"/>
                    </a:srgbClr>
                  </a:outerShdw>
                </a:effectLst>
              </a:rPr>
              <a:t>).  </a:t>
            </a:r>
          </a:p>
          <a:p>
            <a:pPr>
              <a:spcAft>
                <a:spcPts val="600"/>
              </a:spcAft>
            </a:pPr>
            <a:r>
              <a:rPr lang="en-US" dirty="0" smtClean="0"/>
              <a:t>80% agreed that the industry certifications and/or end of program exams were relevant to the academy.  </a:t>
            </a:r>
          </a:p>
          <a:p>
            <a:pPr>
              <a:spcAft>
                <a:spcPts val="600"/>
              </a:spcAft>
            </a:pPr>
            <a:endParaRPr lang="en-US" dirty="0" smtClean="0"/>
          </a:p>
        </p:txBody>
      </p:sp>
      <p:sp>
        <p:nvSpPr>
          <p:cNvPr id="7" name="Rectangle 6"/>
          <p:cNvSpPr/>
          <p:nvPr/>
        </p:nvSpPr>
        <p:spPr>
          <a:xfrm rot="16200000">
            <a:off x="-663632" y="2644832"/>
            <a:ext cx="270779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RESULTS</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65006" y="290732"/>
            <a:ext cx="581024" cy="6186268"/>
          </a:xfrm>
        </p:spPr>
        <p:txBody>
          <a:bodyPr>
            <a:normAutofit/>
          </a:bodyPr>
          <a:lstStyle/>
          <a:p>
            <a:r>
              <a:rPr lang="en-US" sz="2000" b="1" u="sng" dirty="0" smtClean="0"/>
              <a:t>Student Satisfaction of Quality</a:t>
            </a:r>
            <a:endParaRPr lang="en-US" sz="2000" b="1" u="sng" dirty="0"/>
          </a:p>
        </p:txBody>
      </p:sp>
      <p:sp>
        <p:nvSpPr>
          <p:cNvPr id="5" name="Content Placeholder 4"/>
          <p:cNvSpPr>
            <a:spLocks noGrp="1"/>
          </p:cNvSpPr>
          <p:nvPr>
            <p:ph sz="quarter" idx="2"/>
          </p:nvPr>
        </p:nvSpPr>
        <p:spPr>
          <a:xfrm>
            <a:off x="2022230" y="290732"/>
            <a:ext cx="6858000" cy="6186268"/>
          </a:xfrm>
        </p:spPr>
        <p:txBody>
          <a:bodyPr>
            <a:normAutofit fontScale="85000" lnSpcReduction="20000"/>
          </a:bodyPr>
          <a:lstStyle/>
          <a:p>
            <a:pPr>
              <a:spcAft>
                <a:spcPts val="600"/>
              </a:spcAft>
              <a:buNone/>
            </a:pPr>
            <a:r>
              <a:rPr lang="en-US" b="1" dirty="0" smtClean="0">
                <a:solidFill>
                  <a:srgbClr val="FFFF00"/>
                </a:solidFill>
              </a:rPr>
              <a:t>On a scale of one to five, with five being ‘Excellent’:</a:t>
            </a:r>
          </a:p>
          <a:p>
            <a:pPr>
              <a:spcAft>
                <a:spcPts val="600"/>
              </a:spcAft>
            </a:pPr>
            <a:r>
              <a:rPr lang="en-US" b="1" dirty="0" smtClean="0">
                <a:effectLst>
                  <a:outerShdw blurRad="38100" dist="38100" dir="2700000" algn="tl">
                    <a:srgbClr val="000000">
                      <a:alpha val="43137"/>
                    </a:srgbClr>
                  </a:outerShdw>
                </a:effectLst>
              </a:rPr>
              <a:t>80% of students rated their academy experience as a four or five.  </a:t>
            </a:r>
          </a:p>
          <a:p>
            <a:pPr>
              <a:spcAft>
                <a:spcPts val="600"/>
              </a:spcAft>
            </a:pPr>
            <a:r>
              <a:rPr lang="en-US" dirty="0" smtClean="0"/>
              <a:t>82% of students enjoyed their academy experience; </a:t>
            </a:r>
          </a:p>
          <a:p>
            <a:pPr>
              <a:spcAft>
                <a:spcPts val="600"/>
              </a:spcAft>
            </a:pPr>
            <a:r>
              <a:rPr lang="en-US" dirty="0" smtClean="0"/>
              <a:t>89% agreed that overall, they were satisfied with the quality of their academy.  </a:t>
            </a:r>
          </a:p>
          <a:p>
            <a:pPr>
              <a:spcAft>
                <a:spcPts val="600"/>
              </a:spcAft>
            </a:pPr>
            <a:r>
              <a:rPr lang="en-US" dirty="0" smtClean="0"/>
              <a:t>82% rated the level of education that they received in their academy a four or five.  </a:t>
            </a:r>
          </a:p>
          <a:p>
            <a:pPr>
              <a:spcAft>
                <a:spcPts val="600"/>
              </a:spcAft>
            </a:pPr>
            <a:r>
              <a:rPr lang="en-US" b="1" dirty="0" smtClean="0">
                <a:effectLst>
                  <a:outerShdw blurRad="38100" dist="38100" dir="2700000" algn="tl">
                    <a:srgbClr val="000000">
                      <a:alpha val="43137"/>
                    </a:srgbClr>
                  </a:outerShdw>
                </a:effectLst>
              </a:rPr>
              <a:t>85% of students also rated their academy instructors as a four or five</a:t>
            </a:r>
            <a:r>
              <a:rPr lang="en-US" dirty="0" smtClean="0"/>
              <a:t>; and </a:t>
            </a:r>
          </a:p>
          <a:p>
            <a:pPr>
              <a:spcAft>
                <a:spcPts val="600"/>
              </a:spcAft>
            </a:pPr>
            <a:r>
              <a:rPr lang="en-US" dirty="0" smtClean="0"/>
              <a:t>89% agreed that their instructors were knowledgeable and skilled in the academy area.  </a:t>
            </a:r>
          </a:p>
          <a:p>
            <a:pPr>
              <a:spcAft>
                <a:spcPts val="600"/>
              </a:spcAft>
            </a:pPr>
            <a:r>
              <a:rPr lang="en-US" b="1" dirty="0" smtClean="0">
                <a:effectLst>
                  <a:outerShdw blurRad="38100" dist="38100" dir="2700000" algn="tl">
                    <a:srgbClr val="000000">
                      <a:alpha val="43137"/>
                    </a:srgbClr>
                  </a:outerShdw>
                </a:effectLst>
              </a:rPr>
              <a:t>75% of students agreed that their academy kept their interest and enhanced their high school experience.  </a:t>
            </a:r>
          </a:p>
          <a:p>
            <a:pPr>
              <a:spcAft>
                <a:spcPts val="600"/>
              </a:spcAft>
            </a:pPr>
            <a:r>
              <a:rPr lang="en-US" b="1" dirty="0" smtClean="0">
                <a:effectLst>
                  <a:outerShdw blurRad="38100" dist="38100" dir="2700000" algn="tl">
                    <a:srgbClr val="000000">
                      <a:alpha val="43137"/>
                    </a:srgbClr>
                  </a:outerShdw>
                </a:effectLst>
              </a:rPr>
              <a:t>82% of students would recommend their academy to other students</a:t>
            </a:r>
            <a:r>
              <a:rPr lang="en-US" b="1" dirty="0" smtClean="0"/>
              <a:t>.</a:t>
            </a:r>
          </a:p>
          <a:p>
            <a:endParaRPr lang="en-US" dirty="0"/>
          </a:p>
        </p:txBody>
      </p:sp>
      <p:sp>
        <p:nvSpPr>
          <p:cNvPr id="7" name="Rectangle 6"/>
          <p:cNvSpPr/>
          <p:nvPr/>
        </p:nvSpPr>
        <p:spPr>
          <a:xfrm rot="16200000">
            <a:off x="-663632" y="2644832"/>
            <a:ext cx="270779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RESULTS</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200" y="290732"/>
            <a:ext cx="581024" cy="6110068"/>
          </a:xfrm>
        </p:spPr>
        <p:txBody>
          <a:bodyPr>
            <a:normAutofit/>
          </a:bodyPr>
          <a:lstStyle/>
          <a:p>
            <a:r>
              <a:rPr lang="en-US" sz="2000" b="1" i="1" u="sng" dirty="0" smtClean="0"/>
              <a:t>I plan on working in this field.  Why or why not?</a:t>
            </a:r>
            <a:endParaRPr lang="en-US" sz="2000" dirty="0"/>
          </a:p>
        </p:txBody>
      </p:sp>
      <p:sp>
        <p:nvSpPr>
          <p:cNvPr id="5" name="Content Placeholder 4"/>
          <p:cNvSpPr>
            <a:spLocks noGrp="1"/>
          </p:cNvSpPr>
          <p:nvPr>
            <p:ph sz="quarter" idx="2"/>
          </p:nvPr>
        </p:nvSpPr>
        <p:spPr>
          <a:xfrm>
            <a:off x="1828800" y="152400"/>
            <a:ext cx="7315200" cy="6553200"/>
          </a:xfrm>
        </p:spPr>
        <p:txBody>
          <a:bodyPr>
            <a:normAutofit fontScale="70000" lnSpcReduction="20000"/>
          </a:bodyPr>
          <a:lstStyle/>
          <a:p>
            <a:pPr>
              <a:spcAft>
                <a:spcPts val="1200"/>
              </a:spcAft>
            </a:pPr>
            <a:r>
              <a:rPr lang="en-US" sz="2500" dirty="0" smtClean="0">
                <a:solidFill>
                  <a:srgbClr val="FFFF00"/>
                </a:solidFill>
                <a:effectLst>
                  <a:outerShdw blurRad="38100" dist="38100" dir="2700000" algn="tl">
                    <a:srgbClr val="000000">
                      <a:alpha val="43137"/>
                    </a:srgbClr>
                  </a:outerShdw>
                </a:effectLst>
              </a:rPr>
              <a:t>I plan to pursue a career as a probation officer.  10</a:t>
            </a:r>
            <a:r>
              <a:rPr lang="en-US" sz="2500" baseline="30000" dirty="0" smtClean="0">
                <a:solidFill>
                  <a:srgbClr val="FFFF00"/>
                </a:solidFill>
                <a:effectLst>
                  <a:outerShdw blurRad="38100" dist="38100" dir="2700000" algn="tl">
                    <a:srgbClr val="000000">
                      <a:alpha val="43137"/>
                    </a:srgbClr>
                  </a:outerShdw>
                </a:effectLst>
              </a:rPr>
              <a:t>th</a:t>
            </a:r>
            <a:r>
              <a:rPr lang="en-US" sz="2500" dirty="0" smtClean="0">
                <a:solidFill>
                  <a:srgbClr val="FFFF00"/>
                </a:solidFill>
                <a:effectLst>
                  <a:outerShdw blurRad="38100" dist="38100" dir="2700000" algn="tl">
                    <a:srgbClr val="000000">
                      <a:alpha val="43137"/>
                    </a:srgbClr>
                  </a:outerShdw>
                </a:effectLst>
              </a:rPr>
              <a:t> grade,   Atlantic High School, Academy of Law and Government</a:t>
            </a:r>
          </a:p>
          <a:p>
            <a:pPr>
              <a:spcAft>
                <a:spcPts val="1200"/>
              </a:spcAft>
            </a:pPr>
            <a:r>
              <a:rPr lang="en-US" sz="2500" dirty="0" smtClean="0">
                <a:solidFill>
                  <a:srgbClr val="FFFF00"/>
                </a:solidFill>
                <a:effectLst>
                  <a:outerShdw blurRad="38100" dist="38100" dir="2700000" algn="tl">
                    <a:srgbClr val="000000">
                      <a:alpha val="43137"/>
                    </a:srgbClr>
                  </a:outerShdw>
                </a:effectLst>
              </a:rPr>
              <a:t>I have always wanted to pursue architecture and this Academy has ensured me of the right choice.  12</a:t>
            </a:r>
            <a:r>
              <a:rPr lang="en-US" sz="2500" baseline="30000" dirty="0" smtClean="0">
                <a:solidFill>
                  <a:srgbClr val="FFFF00"/>
                </a:solidFill>
                <a:effectLst>
                  <a:outerShdw blurRad="38100" dist="38100" dir="2700000" algn="tl">
                    <a:srgbClr val="000000">
                      <a:alpha val="43137"/>
                    </a:srgbClr>
                  </a:outerShdw>
                </a:effectLst>
              </a:rPr>
              <a:t>th</a:t>
            </a:r>
            <a:r>
              <a:rPr lang="en-US" sz="2500" dirty="0" smtClean="0">
                <a:solidFill>
                  <a:srgbClr val="FFFF00"/>
                </a:solidFill>
                <a:effectLst>
                  <a:outerShdw blurRad="38100" dist="38100" dir="2700000" algn="tl">
                    <a:srgbClr val="000000">
                      <a:alpha val="43137"/>
                    </a:srgbClr>
                  </a:outerShdw>
                </a:effectLst>
              </a:rPr>
              <a:t>, Deltona High School, Drafting and Trade Related Occupations</a:t>
            </a:r>
          </a:p>
          <a:p>
            <a:pPr>
              <a:spcAft>
                <a:spcPts val="1200"/>
              </a:spcAft>
            </a:pPr>
            <a:r>
              <a:rPr lang="en-US" sz="2500" dirty="0" smtClean="0">
                <a:solidFill>
                  <a:srgbClr val="FFFF00"/>
                </a:solidFill>
                <a:effectLst>
                  <a:outerShdw blurRad="38100" dist="38100" dir="2700000" algn="tl">
                    <a:srgbClr val="000000">
                      <a:alpha val="43137"/>
                    </a:srgbClr>
                  </a:outerShdw>
                </a:effectLst>
              </a:rPr>
              <a:t>Engineering is a fun and exciting job.  10</a:t>
            </a:r>
            <a:r>
              <a:rPr lang="en-US" sz="2500" baseline="30000" dirty="0" smtClean="0">
                <a:solidFill>
                  <a:srgbClr val="FFFF00"/>
                </a:solidFill>
                <a:effectLst>
                  <a:outerShdw blurRad="38100" dist="38100" dir="2700000" algn="tl">
                    <a:srgbClr val="000000">
                      <a:alpha val="43137"/>
                    </a:srgbClr>
                  </a:outerShdw>
                </a:effectLst>
              </a:rPr>
              <a:t>th</a:t>
            </a:r>
            <a:r>
              <a:rPr lang="en-US" sz="2500" dirty="0" smtClean="0">
                <a:solidFill>
                  <a:srgbClr val="FFFF00"/>
                </a:solidFill>
                <a:effectLst>
                  <a:outerShdw blurRad="38100" dist="38100" dir="2700000" algn="tl">
                    <a:srgbClr val="000000">
                      <a:alpha val="43137"/>
                    </a:srgbClr>
                  </a:outerShdw>
                </a:effectLst>
              </a:rPr>
              <a:t>,   </a:t>
            </a:r>
            <a:r>
              <a:rPr lang="en-US" sz="2500" dirty="0" err="1" smtClean="0">
                <a:solidFill>
                  <a:srgbClr val="FFFF00"/>
                </a:solidFill>
                <a:effectLst>
                  <a:outerShdw blurRad="38100" dist="38100" dir="2700000" algn="tl">
                    <a:srgbClr val="000000">
                      <a:alpha val="43137"/>
                    </a:srgbClr>
                  </a:outerShdw>
                </a:effectLst>
              </a:rPr>
              <a:t>Seabreeze</a:t>
            </a:r>
            <a:r>
              <a:rPr lang="en-US" sz="2500" dirty="0" smtClean="0">
                <a:solidFill>
                  <a:srgbClr val="FFFF00"/>
                </a:solidFill>
                <a:effectLst>
                  <a:outerShdw blurRad="38100" dist="38100" dir="2700000" algn="tl">
                    <a:srgbClr val="000000">
                      <a:alpha val="43137"/>
                    </a:srgbClr>
                  </a:outerShdw>
                </a:effectLst>
              </a:rPr>
              <a:t> High school	Drafting and Design Academy</a:t>
            </a:r>
          </a:p>
          <a:p>
            <a:pPr>
              <a:spcAft>
                <a:spcPts val="1200"/>
              </a:spcAft>
            </a:pPr>
            <a:r>
              <a:rPr lang="en-US" sz="2500" dirty="0" smtClean="0">
                <a:solidFill>
                  <a:srgbClr val="FFFF00"/>
                </a:solidFill>
                <a:effectLst>
                  <a:outerShdw blurRad="38100" dist="38100" dir="2700000" algn="tl">
                    <a:srgbClr val="000000">
                      <a:alpha val="43137"/>
                    </a:srgbClr>
                  </a:outerShdw>
                </a:effectLst>
              </a:rPr>
              <a:t>I enjoy business, communicating with others, and making deals.  10</a:t>
            </a:r>
            <a:r>
              <a:rPr lang="en-US" sz="2500" baseline="30000" dirty="0" smtClean="0">
                <a:solidFill>
                  <a:srgbClr val="FFFF00"/>
                </a:solidFill>
                <a:effectLst>
                  <a:outerShdw blurRad="38100" dist="38100" dir="2700000" algn="tl">
                    <a:srgbClr val="000000">
                      <a:alpha val="43137"/>
                    </a:srgbClr>
                  </a:outerShdw>
                </a:effectLst>
              </a:rPr>
              <a:t>th</a:t>
            </a:r>
            <a:r>
              <a:rPr lang="en-US" sz="2500" dirty="0" smtClean="0">
                <a:solidFill>
                  <a:srgbClr val="FFFF00"/>
                </a:solidFill>
                <a:effectLst>
                  <a:outerShdw blurRad="38100" dist="38100" dir="2700000" algn="tl">
                    <a:srgbClr val="000000">
                      <a:alpha val="43137"/>
                    </a:srgbClr>
                  </a:outerShdw>
                </a:effectLst>
              </a:rPr>
              <a:t>,  Spruce Creek High School  Academy of Finance</a:t>
            </a:r>
          </a:p>
          <a:p>
            <a:pPr>
              <a:spcAft>
                <a:spcPts val="1200"/>
              </a:spcAft>
            </a:pPr>
            <a:r>
              <a:rPr lang="en-US" sz="2500" dirty="0" smtClean="0">
                <a:solidFill>
                  <a:srgbClr val="FFFF00"/>
                </a:solidFill>
                <a:effectLst>
                  <a:outerShdw blurRad="38100" dist="38100" dir="2700000" algn="tl">
                    <a:srgbClr val="000000">
                      <a:alpha val="43137"/>
                    </a:srgbClr>
                  </a:outerShdw>
                </a:effectLst>
              </a:rPr>
              <a:t>I plan on pursuing a career in the field of technology because technology is constantly developing, and jobs will always be available and in demand.  11</a:t>
            </a:r>
            <a:r>
              <a:rPr lang="en-US" sz="2500" baseline="30000" dirty="0" smtClean="0">
                <a:solidFill>
                  <a:srgbClr val="FFFF00"/>
                </a:solidFill>
                <a:effectLst>
                  <a:outerShdw blurRad="38100" dist="38100" dir="2700000" algn="tl">
                    <a:srgbClr val="000000">
                      <a:alpha val="43137"/>
                    </a:srgbClr>
                  </a:outerShdw>
                </a:effectLst>
              </a:rPr>
              <a:t>th</a:t>
            </a:r>
            <a:r>
              <a:rPr lang="en-US" sz="2500" dirty="0" smtClean="0">
                <a:solidFill>
                  <a:srgbClr val="FFFF00"/>
                </a:solidFill>
                <a:effectLst>
                  <a:outerShdw blurRad="38100" dist="38100" dir="2700000" algn="tl">
                    <a:srgbClr val="000000">
                      <a:alpha val="43137"/>
                    </a:srgbClr>
                  </a:outerShdw>
                </a:effectLst>
              </a:rPr>
              <a:t>,  Spruce Creek High School,  Academy of Information Technology and Robotics</a:t>
            </a:r>
          </a:p>
          <a:p>
            <a:pPr>
              <a:spcAft>
                <a:spcPts val="1200"/>
              </a:spcAft>
            </a:pPr>
            <a:r>
              <a:rPr lang="en-US" sz="2500" dirty="0" smtClean="0">
                <a:solidFill>
                  <a:srgbClr val="FFFF00"/>
                </a:solidFill>
                <a:effectLst>
                  <a:outerShdw blurRad="38100" dist="38100" dir="2700000" algn="tl">
                    <a:srgbClr val="000000">
                      <a:alpha val="43137"/>
                    </a:srgbClr>
                  </a:outerShdw>
                </a:effectLst>
              </a:rPr>
              <a:t>I've enjoyed my experience so far, and I absolutely love sciences, but it may not be my strongest subject. My favorite part of MHS is that it gives you the ability to explore so many different fields, while my academy keeps me on track and college bound.  9  Mainland High School  Academy of Science and Medicine</a:t>
            </a:r>
          </a:p>
          <a:p>
            <a:pPr>
              <a:spcAft>
                <a:spcPts val="1200"/>
              </a:spcAft>
            </a:pPr>
            <a:r>
              <a:rPr lang="en-US" sz="2500" dirty="0" smtClean="0">
                <a:solidFill>
                  <a:srgbClr val="FFFF00"/>
                </a:solidFill>
                <a:effectLst>
                  <a:outerShdw blurRad="38100" dist="38100" dir="2700000" algn="tl">
                    <a:srgbClr val="000000">
                      <a:alpha val="43137"/>
                    </a:srgbClr>
                  </a:outerShdw>
                </a:effectLst>
              </a:rPr>
              <a:t>This is what I have a passion for.  12</a:t>
            </a:r>
            <a:r>
              <a:rPr lang="en-US" sz="2500" baseline="30000" dirty="0" smtClean="0">
                <a:solidFill>
                  <a:srgbClr val="FFFF00"/>
                </a:solidFill>
                <a:effectLst>
                  <a:outerShdw blurRad="38100" dist="38100" dir="2700000" algn="tl">
                    <a:srgbClr val="000000">
                      <a:alpha val="43137"/>
                    </a:srgbClr>
                  </a:outerShdw>
                </a:effectLst>
              </a:rPr>
              <a:t>th</a:t>
            </a:r>
            <a:r>
              <a:rPr lang="en-US" sz="2500" dirty="0" smtClean="0">
                <a:solidFill>
                  <a:srgbClr val="FFFF00"/>
                </a:solidFill>
                <a:effectLst>
                  <a:outerShdw blurRad="38100" dist="38100" dir="2700000" algn="tl">
                    <a:srgbClr val="000000">
                      <a:alpha val="43137"/>
                    </a:srgbClr>
                  </a:outerShdw>
                </a:effectLst>
              </a:rPr>
              <a:t>, Mainland, Sports Science Academy</a:t>
            </a:r>
          </a:p>
          <a:p>
            <a:endParaRPr lang="en-US" dirty="0">
              <a:effectLst>
                <a:outerShdw blurRad="38100" dist="38100" dir="2700000" algn="tl">
                  <a:srgbClr val="000000">
                    <a:alpha val="43137"/>
                  </a:srgbClr>
                </a:outerShdw>
              </a:effectLst>
            </a:endParaRPr>
          </a:p>
        </p:txBody>
      </p:sp>
      <p:sp>
        <p:nvSpPr>
          <p:cNvPr id="8" name="Rectangle 7"/>
          <p:cNvSpPr/>
          <p:nvPr/>
        </p:nvSpPr>
        <p:spPr>
          <a:xfrm rot="16200000">
            <a:off x="-2867073" y="2915196"/>
            <a:ext cx="6809878"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STUDENT RESPONSES</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90732"/>
            <a:ext cx="733424" cy="6110068"/>
          </a:xfrm>
        </p:spPr>
        <p:txBody>
          <a:bodyPr>
            <a:normAutofit fontScale="55000" lnSpcReduction="20000"/>
          </a:bodyPr>
          <a:lstStyle/>
          <a:p>
            <a:r>
              <a:rPr lang="en-US" sz="4000" b="1" i="1" u="sng" dirty="0" smtClean="0"/>
              <a:t>What do you think was the biggest advantage of your academy experience?</a:t>
            </a:r>
            <a:endParaRPr lang="en-US" sz="2000" dirty="0"/>
          </a:p>
        </p:txBody>
      </p:sp>
      <p:sp>
        <p:nvSpPr>
          <p:cNvPr id="5" name="Content Placeholder 4"/>
          <p:cNvSpPr>
            <a:spLocks noGrp="1"/>
          </p:cNvSpPr>
          <p:nvPr>
            <p:ph sz="quarter" idx="2"/>
          </p:nvPr>
        </p:nvSpPr>
        <p:spPr>
          <a:xfrm>
            <a:off x="1828800" y="152400"/>
            <a:ext cx="7315200" cy="6553200"/>
          </a:xfrm>
        </p:spPr>
        <p:txBody>
          <a:bodyPr>
            <a:normAutofit fontScale="70000" lnSpcReduction="20000"/>
          </a:bodyPr>
          <a:lstStyle/>
          <a:p>
            <a:pPr>
              <a:spcAft>
                <a:spcPts val="1200"/>
              </a:spcAft>
            </a:pPr>
            <a:r>
              <a:rPr lang="en-US" dirty="0" smtClean="0">
                <a:solidFill>
                  <a:srgbClr val="FFFF00"/>
                </a:solidFill>
                <a:effectLst>
                  <a:outerShdw blurRad="38100" dist="38100" dir="2700000" algn="tl">
                    <a:srgbClr val="000000">
                      <a:alpha val="43137"/>
                    </a:srgbClr>
                  </a:outerShdw>
                </a:effectLst>
              </a:rPr>
              <a:t>The biggest advantage </a:t>
            </a:r>
            <a:r>
              <a:rPr lang="en-US" dirty="0" err="1" smtClean="0">
                <a:solidFill>
                  <a:srgbClr val="FFFF00"/>
                </a:solidFill>
                <a:effectLst>
                  <a:outerShdw blurRad="38100" dist="38100" dir="2700000" algn="tl">
                    <a:srgbClr val="000000">
                      <a:alpha val="43137"/>
                    </a:srgbClr>
                  </a:outerShdw>
                </a:effectLst>
              </a:rPr>
              <a:t>i</a:t>
            </a:r>
            <a:r>
              <a:rPr lang="en-US" dirty="0" smtClean="0">
                <a:solidFill>
                  <a:srgbClr val="FFFF00"/>
                </a:solidFill>
                <a:effectLst>
                  <a:outerShdw blurRad="38100" dist="38100" dir="2700000" algn="tl">
                    <a:srgbClr val="000000">
                      <a:alpha val="43137"/>
                    </a:srgbClr>
                  </a:outerShdw>
                </a:effectLst>
              </a:rPr>
              <a:t> would say is that </a:t>
            </a:r>
            <a:r>
              <a:rPr lang="en-US" dirty="0" err="1" smtClean="0">
                <a:solidFill>
                  <a:srgbClr val="FFFF00"/>
                </a:solidFill>
                <a:effectLst>
                  <a:outerShdw blurRad="38100" dist="38100" dir="2700000" algn="tl">
                    <a:srgbClr val="000000">
                      <a:alpha val="43137"/>
                    </a:srgbClr>
                  </a:outerShdw>
                </a:effectLst>
              </a:rPr>
              <a:t>i</a:t>
            </a:r>
            <a:r>
              <a:rPr lang="en-US" dirty="0" smtClean="0">
                <a:solidFill>
                  <a:srgbClr val="FFFF00"/>
                </a:solidFill>
                <a:effectLst>
                  <a:outerShdw blurRad="38100" dist="38100" dir="2700000" algn="tl">
                    <a:srgbClr val="000000">
                      <a:alpha val="43137"/>
                    </a:srgbClr>
                  </a:outerShdw>
                </a:effectLst>
              </a:rPr>
              <a:t> would never have had imagined learning so much my classes are so interesting </a:t>
            </a:r>
            <a:r>
              <a:rPr lang="en-US" dirty="0" err="1" smtClean="0">
                <a:solidFill>
                  <a:srgbClr val="FFFF00"/>
                </a:solidFill>
                <a:effectLst>
                  <a:outerShdw blurRad="38100" dist="38100" dir="2700000" algn="tl">
                    <a:srgbClr val="000000">
                      <a:alpha val="43137"/>
                    </a:srgbClr>
                  </a:outerShdw>
                </a:effectLst>
              </a:rPr>
              <a:t>i</a:t>
            </a:r>
            <a:r>
              <a:rPr lang="en-US" dirty="0" smtClean="0">
                <a:solidFill>
                  <a:srgbClr val="FFFF00"/>
                </a:solidFill>
                <a:effectLst>
                  <a:outerShdw blurRad="38100" dist="38100" dir="2700000" algn="tl">
                    <a:srgbClr val="000000">
                      <a:alpha val="43137"/>
                    </a:srgbClr>
                  </a:outerShdw>
                </a:effectLst>
              </a:rPr>
              <a:t> feel like if I miss a day of school the world would end </a:t>
            </a:r>
            <a:r>
              <a:rPr lang="en-US" dirty="0" err="1" smtClean="0">
                <a:solidFill>
                  <a:srgbClr val="FFFF00"/>
                </a:solidFill>
                <a:effectLst>
                  <a:outerShdw blurRad="38100" dist="38100" dir="2700000" algn="tl">
                    <a:srgbClr val="000000">
                      <a:alpha val="43137"/>
                    </a:srgbClr>
                  </a:outerShdw>
                </a:effectLst>
              </a:rPr>
              <a:t>i</a:t>
            </a:r>
            <a:r>
              <a:rPr lang="en-US" dirty="0" smtClean="0">
                <a:solidFill>
                  <a:srgbClr val="FFFF00"/>
                </a:solidFill>
                <a:effectLst>
                  <a:outerShdw blurRad="38100" dist="38100" dir="2700000" algn="tl">
                    <a:srgbClr val="000000">
                      <a:alpha val="43137"/>
                    </a:srgbClr>
                  </a:outerShdw>
                </a:effectLst>
              </a:rPr>
              <a:t> love the high school and </a:t>
            </a:r>
            <a:r>
              <a:rPr lang="en-US" dirty="0" err="1" smtClean="0">
                <a:solidFill>
                  <a:srgbClr val="FFFF00"/>
                </a:solidFill>
                <a:effectLst>
                  <a:outerShdw blurRad="38100" dist="38100" dir="2700000" algn="tl">
                    <a:srgbClr val="000000">
                      <a:alpha val="43137"/>
                    </a:srgbClr>
                  </a:outerShdw>
                </a:effectLst>
              </a:rPr>
              <a:t>i</a:t>
            </a:r>
            <a:r>
              <a:rPr lang="en-US" dirty="0" smtClean="0">
                <a:solidFill>
                  <a:srgbClr val="FFFF00"/>
                </a:solidFill>
                <a:effectLst>
                  <a:outerShdw blurRad="38100" dist="38100" dir="2700000" algn="tl">
                    <a:srgbClr val="000000">
                      <a:alpha val="43137"/>
                    </a:srgbClr>
                  </a:outerShdw>
                </a:effectLst>
              </a:rPr>
              <a:t> love the academy.  Mainland High, ASM	9</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grade</a:t>
            </a:r>
          </a:p>
          <a:p>
            <a:pPr>
              <a:spcAft>
                <a:spcPts val="1200"/>
              </a:spcAft>
            </a:pPr>
            <a:r>
              <a:rPr lang="en-US" dirty="0" smtClean="0">
                <a:solidFill>
                  <a:srgbClr val="FFFF00"/>
                </a:solidFill>
                <a:effectLst>
                  <a:outerShdw blurRad="38100" dist="38100" dir="2700000" algn="tl">
                    <a:srgbClr val="000000">
                      <a:alpha val="43137"/>
                    </a:srgbClr>
                  </a:outerShdw>
                </a:effectLst>
              </a:rPr>
              <a:t>Scholarship opportunities, new experiences, trying new foods, making high-school friends from being in the academy for three years so far	</a:t>
            </a:r>
            <a:r>
              <a:rPr lang="en-US" dirty="0" err="1" smtClean="0">
                <a:solidFill>
                  <a:srgbClr val="FFFF00"/>
                </a:solidFill>
                <a:effectLst>
                  <a:outerShdw blurRad="38100" dist="38100" dir="2700000" algn="tl">
                    <a:srgbClr val="000000">
                      <a:alpha val="43137"/>
                    </a:srgbClr>
                  </a:outerShdw>
                </a:effectLst>
              </a:rPr>
              <a:t>Seabreeze</a:t>
            </a:r>
            <a:r>
              <a:rPr lang="en-US" dirty="0" smtClean="0">
                <a:solidFill>
                  <a:srgbClr val="FFFF00"/>
                </a:solidFill>
                <a:effectLst>
                  <a:outerShdw blurRad="38100" dist="38100" dir="2700000" algn="tl">
                    <a:srgbClr val="000000">
                      <a:alpha val="43137"/>
                    </a:srgbClr>
                  </a:outerShdw>
                </a:effectLst>
              </a:rPr>
              <a:t> High School, Culinary Academy	11</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grade</a:t>
            </a:r>
          </a:p>
          <a:p>
            <a:pPr>
              <a:spcAft>
                <a:spcPts val="1200"/>
              </a:spcAft>
            </a:pPr>
            <a:r>
              <a:rPr lang="en-US" dirty="0" smtClean="0">
                <a:solidFill>
                  <a:srgbClr val="FFFF00"/>
                </a:solidFill>
                <a:effectLst>
                  <a:outerShdw blurRad="38100" dist="38100" dir="2700000" algn="tl">
                    <a:srgbClr val="000000">
                      <a:alpha val="43137"/>
                    </a:srgbClr>
                  </a:outerShdw>
                </a:effectLst>
              </a:rPr>
              <a:t>It helped me feel like I belong somewhere in my school community. I love technology, so this academy helped me explore the technology world in ways that I didn't think I would come across.	Spruce Creek High School, AITR, 9</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grade</a:t>
            </a:r>
          </a:p>
          <a:p>
            <a:pPr>
              <a:spcAft>
                <a:spcPts val="1200"/>
              </a:spcAft>
            </a:pPr>
            <a:r>
              <a:rPr lang="en-US" dirty="0" smtClean="0">
                <a:solidFill>
                  <a:srgbClr val="FFFF00"/>
                </a:solidFill>
                <a:effectLst>
                  <a:outerShdw blurRad="38100" dist="38100" dir="2700000" algn="tl">
                    <a:srgbClr val="000000">
                      <a:alpha val="43137"/>
                    </a:srgbClr>
                  </a:outerShdw>
                </a:effectLst>
              </a:rPr>
              <a:t>I was exposed to a working environment with hand-on activities and teamwork. In regular classrooms, students sit behind a desk and do </a:t>
            </a:r>
            <a:r>
              <a:rPr lang="en-US" dirty="0" err="1" smtClean="0">
                <a:solidFill>
                  <a:srgbClr val="FFFF00"/>
                </a:solidFill>
                <a:effectLst>
                  <a:outerShdw blurRad="38100" dist="38100" dir="2700000" algn="tl">
                    <a:srgbClr val="000000">
                      <a:alpha val="43137"/>
                    </a:srgbClr>
                  </a:outerShdw>
                </a:effectLst>
              </a:rPr>
              <a:t>classwork</a:t>
            </a:r>
            <a:r>
              <a:rPr lang="en-US" dirty="0" smtClean="0">
                <a:solidFill>
                  <a:srgbClr val="FFFF00"/>
                </a:solidFill>
                <a:effectLst>
                  <a:outerShdw blurRad="38100" dist="38100" dir="2700000" algn="tl">
                    <a:srgbClr val="000000">
                      <a:alpha val="43137"/>
                    </a:srgbClr>
                  </a:outerShdw>
                </a:effectLst>
              </a:rPr>
              <a:t>, whereas in the academy classroom, we are in a group and presented with challenges, new technology, and scenarios that apply to the real world.  University High School,  The STEM Academy, 9</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grade</a:t>
            </a:r>
          </a:p>
          <a:p>
            <a:pPr>
              <a:spcAft>
                <a:spcPts val="1200"/>
              </a:spcAft>
            </a:pPr>
            <a:r>
              <a:rPr lang="en-US" dirty="0" smtClean="0">
                <a:solidFill>
                  <a:srgbClr val="FFFF00"/>
                </a:solidFill>
                <a:effectLst>
                  <a:outerShdw blurRad="38100" dist="38100" dir="2700000" algn="tl">
                    <a:srgbClr val="000000">
                      <a:alpha val="43137"/>
                    </a:srgbClr>
                  </a:outerShdw>
                </a:effectLst>
              </a:rPr>
              <a:t>I learned a lot of stuff that I did NOT know before entering the academy of finance, such as how to balance a check, or how to tie a tie to look presentable in areas such as job interviews, I also learned how to and guidance on how to make any situation a "win </a:t>
            </a:r>
            <a:r>
              <a:rPr lang="en-US" dirty="0" err="1" smtClean="0">
                <a:solidFill>
                  <a:srgbClr val="FFFF00"/>
                </a:solidFill>
                <a:effectLst>
                  <a:outerShdw blurRad="38100" dist="38100" dir="2700000" algn="tl">
                    <a:srgbClr val="000000">
                      <a:alpha val="43137"/>
                    </a:srgbClr>
                  </a:outerShdw>
                </a:effectLst>
              </a:rPr>
              <a:t>win</a:t>
            </a:r>
            <a:r>
              <a:rPr lang="en-US" dirty="0" smtClean="0">
                <a:solidFill>
                  <a:srgbClr val="FFFF00"/>
                </a:solidFill>
                <a:effectLst>
                  <a:outerShdw blurRad="38100" dist="38100" dir="2700000" algn="tl">
                    <a:srgbClr val="000000">
                      <a:alpha val="43137"/>
                    </a:srgbClr>
                  </a:outerShdw>
                </a:effectLst>
              </a:rPr>
              <a:t> situation." So overall it was a fantastic and major experience.  University High School, Finance, 9</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grade</a:t>
            </a:r>
          </a:p>
          <a:p>
            <a:endParaRPr lang="en-US" dirty="0"/>
          </a:p>
        </p:txBody>
      </p:sp>
      <p:sp>
        <p:nvSpPr>
          <p:cNvPr id="8" name="Rectangle 7"/>
          <p:cNvSpPr/>
          <p:nvPr/>
        </p:nvSpPr>
        <p:spPr>
          <a:xfrm rot="16200000">
            <a:off x="-2867073" y="2915196"/>
            <a:ext cx="6809878"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STUDENT RESPONSES</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90732"/>
            <a:ext cx="733424" cy="6110068"/>
          </a:xfrm>
        </p:spPr>
        <p:txBody>
          <a:bodyPr>
            <a:normAutofit fontScale="55000" lnSpcReduction="20000"/>
          </a:bodyPr>
          <a:lstStyle/>
          <a:p>
            <a:r>
              <a:rPr lang="en-US" sz="3600" b="1" u="sng" dirty="0" smtClean="0"/>
              <a:t>What do you think was the biggest disadvantage of your academy experience</a:t>
            </a:r>
            <a:r>
              <a:rPr lang="en-US" sz="2000" b="1" i="1" dirty="0" smtClean="0"/>
              <a:t>?</a:t>
            </a:r>
            <a:endParaRPr lang="en-US" sz="2000" dirty="0" smtClean="0"/>
          </a:p>
          <a:p>
            <a:endParaRPr lang="en-US" sz="2000" dirty="0"/>
          </a:p>
        </p:txBody>
      </p:sp>
      <p:sp>
        <p:nvSpPr>
          <p:cNvPr id="5" name="Content Placeholder 4"/>
          <p:cNvSpPr>
            <a:spLocks noGrp="1"/>
          </p:cNvSpPr>
          <p:nvPr>
            <p:ph sz="quarter" idx="2"/>
          </p:nvPr>
        </p:nvSpPr>
        <p:spPr>
          <a:xfrm>
            <a:off x="1828800" y="152400"/>
            <a:ext cx="7315200" cy="6553200"/>
          </a:xfrm>
        </p:spPr>
        <p:txBody>
          <a:bodyPr>
            <a:normAutofit fontScale="62500" lnSpcReduction="20000"/>
          </a:bodyPr>
          <a:lstStyle/>
          <a:p>
            <a:pPr>
              <a:spcAft>
                <a:spcPts val="1200"/>
              </a:spcAft>
            </a:pPr>
            <a:r>
              <a:rPr lang="en-US" sz="2600" dirty="0" smtClean="0">
                <a:solidFill>
                  <a:srgbClr val="FFFF00"/>
                </a:solidFill>
                <a:effectLst>
                  <a:outerShdw blurRad="38100" dist="38100" dir="2700000" algn="tl">
                    <a:srgbClr val="000000">
                      <a:alpha val="43137"/>
                    </a:srgbClr>
                  </a:outerShdw>
                </a:effectLst>
              </a:rPr>
              <a:t>The biggest disadvantage of my academy experience was that it requires a lot of your time. You have to be ready to put 100% effort in everything that you do in the academy but once you finish the academy and graduate high school, it really makes a difference and gets you ready for work after high school.  12</a:t>
            </a:r>
            <a:r>
              <a:rPr lang="en-US" sz="2600" baseline="30000" dirty="0" smtClean="0">
                <a:solidFill>
                  <a:srgbClr val="FFFF00"/>
                </a:solidFill>
                <a:effectLst>
                  <a:outerShdw blurRad="38100" dist="38100" dir="2700000" algn="tl">
                    <a:srgbClr val="000000">
                      <a:alpha val="43137"/>
                    </a:srgbClr>
                  </a:outerShdw>
                </a:effectLst>
              </a:rPr>
              <a:t>th</a:t>
            </a:r>
            <a:r>
              <a:rPr lang="en-US" sz="2600" dirty="0" smtClean="0">
                <a:solidFill>
                  <a:srgbClr val="FFFF00"/>
                </a:solidFill>
                <a:effectLst>
                  <a:outerShdw blurRad="38100" dist="38100" dir="2700000" algn="tl">
                    <a:srgbClr val="000000">
                      <a:alpha val="43137"/>
                    </a:srgbClr>
                  </a:outerShdw>
                </a:effectLst>
              </a:rPr>
              <a:t>, Deltona High School	AEMM</a:t>
            </a:r>
          </a:p>
          <a:p>
            <a:pPr>
              <a:spcAft>
                <a:spcPts val="1200"/>
              </a:spcAft>
            </a:pPr>
            <a:r>
              <a:rPr lang="en-US" sz="2600" dirty="0" smtClean="0">
                <a:solidFill>
                  <a:srgbClr val="FFFF00"/>
                </a:solidFill>
                <a:effectLst>
                  <a:outerShdw blurRad="38100" dist="38100" dir="2700000" algn="tl">
                    <a:srgbClr val="000000">
                      <a:alpha val="43137"/>
                    </a:srgbClr>
                  </a:outerShdw>
                </a:effectLst>
              </a:rPr>
              <a:t>The lack of time.  12</a:t>
            </a:r>
            <a:r>
              <a:rPr lang="en-US" sz="2600" baseline="30000" dirty="0" smtClean="0">
                <a:solidFill>
                  <a:srgbClr val="FFFF00"/>
                </a:solidFill>
                <a:effectLst>
                  <a:outerShdw blurRad="38100" dist="38100" dir="2700000" algn="tl">
                    <a:srgbClr val="000000">
                      <a:alpha val="43137"/>
                    </a:srgbClr>
                  </a:outerShdw>
                </a:effectLst>
              </a:rPr>
              <a:t>th</a:t>
            </a:r>
            <a:r>
              <a:rPr lang="en-US" sz="2600" dirty="0" smtClean="0">
                <a:solidFill>
                  <a:srgbClr val="FFFF00"/>
                </a:solidFill>
                <a:effectLst>
                  <a:outerShdw blurRad="38100" dist="38100" dir="2700000" algn="tl">
                    <a:srgbClr val="000000">
                      <a:alpha val="43137"/>
                    </a:srgbClr>
                  </a:outerShdw>
                </a:effectLst>
              </a:rPr>
              <a:t> grade, Deltona High School, Health Academy</a:t>
            </a:r>
          </a:p>
          <a:p>
            <a:pPr>
              <a:spcAft>
                <a:spcPts val="1200"/>
              </a:spcAft>
            </a:pPr>
            <a:r>
              <a:rPr lang="en-US" sz="2600" dirty="0" smtClean="0">
                <a:solidFill>
                  <a:srgbClr val="FFFF00"/>
                </a:solidFill>
                <a:effectLst>
                  <a:outerShdw blurRad="38100" dist="38100" dir="2700000" algn="tl">
                    <a:srgbClr val="000000">
                      <a:alpha val="43137"/>
                    </a:srgbClr>
                  </a:outerShdw>
                </a:effectLst>
              </a:rPr>
              <a:t>I really don't see a disadvantage it helps push your self to stay on the right track to keep your self from losing it.  11</a:t>
            </a:r>
            <a:r>
              <a:rPr lang="en-US" sz="2600" baseline="30000" dirty="0" smtClean="0">
                <a:solidFill>
                  <a:srgbClr val="FFFF00"/>
                </a:solidFill>
                <a:effectLst>
                  <a:outerShdw blurRad="38100" dist="38100" dir="2700000" algn="tl">
                    <a:srgbClr val="000000">
                      <a:alpha val="43137"/>
                    </a:srgbClr>
                  </a:outerShdw>
                </a:effectLst>
              </a:rPr>
              <a:t>th</a:t>
            </a:r>
            <a:r>
              <a:rPr lang="en-US" sz="2600" dirty="0" smtClean="0">
                <a:solidFill>
                  <a:srgbClr val="FFFF00"/>
                </a:solidFill>
                <a:effectLst>
                  <a:outerShdw blurRad="38100" dist="38100" dir="2700000" algn="tl">
                    <a:srgbClr val="000000">
                      <a:alpha val="43137"/>
                    </a:srgbClr>
                  </a:outerShdw>
                </a:effectLst>
              </a:rPr>
              <a:t>, Mainland, ACMT </a:t>
            </a:r>
          </a:p>
          <a:p>
            <a:pPr>
              <a:spcAft>
                <a:spcPts val="1200"/>
              </a:spcAft>
            </a:pPr>
            <a:r>
              <a:rPr lang="en-US" sz="2600" dirty="0" smtClean="0">
                <a:solidFill>
                  <a:srgbClr val="FFFF00"/>
                </a:solidFill>
                <a:effectLst>
                  <a:outerShdw blurRad="38100" dist="38100" dir="2700000" algn="tl">
                    <a:srgbClr val="000000">
                      <a:alpha val="43137"/>
                    </a:srgbClr>
                  </a:outerShdw>
                </a:effectLst>
              </a:rPr>
              <a:t>For me there was no disadvantage but some of the work was a bit challenging.  9</a:t>
            </a:r>
            <a:r>
              <a:rPr lang="en-US" sz="2600" baseline="30000" dirty="0" smtClean="0">
                <a:solidFill>
                  <a:srgbClr val="FFFF00"/>
                </a:solidFill>
                <a:effectLst>
                  <a:outerShdw blurRad="38100" dist="38100" dir="2700000" algn="tl">
                    <a:srgbClr val="000000">
                      <a:alpha val="43137"/>
                    </a:srgbClr>
                  </a:outerShdw>
                </a:effectLst>
              </a:rPr>
              <a:t>th</a:t>
            </a:r>
            <a:r>
              <a:rPr lang="en-US" sz="2600" dirty="0" smtClean="0">
                <a:solidFill>
                  <a:srgbClr val="FFFF00"/>
                </a:solidFill>
                <a:effectLst>
                  <a:outerShdw blurRad="38100" dist="38100" dir="2700000" algn="tl">
                    <a:srgbClr val="000000">
                      <a:alpha val="43137"/>
                    </a:srgbClr>
                  </a:outerShdw>
                </a:effectLst>
              </a:rPr>
              <a:t>, Mainland High	ASR</a:t>
            </a:r>
          </a:p>
          <a:p>
            <a:pPr>
              <a:spcAft>
                <a:spcPts val="1200"/>
              </a:spcAft>
            </a:pPr>
            <a:r>
              <a:rPr lang="en-US" sz="2600" dirty="0" smtClean="0">
                <a:solidFill>
                  <a:srgbClr val="FFFF00"/>
                </a:solidFill>
                <a:effectLst>
                  <a:outerShdw blurRad="38100" dist="38100" dir="2700000" algn="tl">
                    <a:srgbClr val="000000">
                      <a:alpha val="43137"/>
                    </a:srgbClr>
                  </a:outerShdw>
                </a:effectLst>
              </a:rPr>
              <a:t>Nothing really. besides having to do the work. But you have too? so its not really a disadvantage </a:t>
            </a:r>
            <a:r>
              <a:rPr lang="en-US" sz="2600" dirty="0" err="1" smtClean="0">
                <a:solidFill>
                  <a:srgbClr val="FFFF00"/>
                </a:solidFill>
                <a:effectLst>
                  <a:outerShdw blurRad="38100" dist="38100" dir="2700000" algn="tl">
                    <a:srgbClr val="000000">
                      <a:alpha val="43137"/>
                    </a:srgbClr>
                  </a:outerShdw>
                </a:effectLst>
              </a:rPr>
              <a:t>haha</a:t>
            </a:r>
            <a:r>
              <a:rPr lang="en-US" sz="2600" dirty="0" smtClean="0">
                <a:solidFill>
                  <a:srgbClr val="FFFF00"/>
                </a:solidFill>
                <a:effectLst>
                  <a:outerShdw blurRad="38100" dist="38100" dir="2700000" algn="tl">
                    <a:srgbClr val="000000">
                      <a:alpha val="43137"/>
                    </a:srgbClr>
                  </a:outerShdw>
                </a:effectLst>
              </a:rPr>
              <a:t>	9</a:t>
            </a:r>
            <a:r>
              <a:rPr lang="en-US" sz="2600" baseline="30000" dirty="0" smtClean="0">
                <a:solidFill>
                  <a:srgbClr val="FFFF00"/>
                </a:solidFill>
                <a:effectLst>
                  <a:outerShdw blurRad="38100" dist="38100" dir="2700000" algn="tl">
                    <a:srgbClr val="000000">
                      <a:alpha val="43137"/>
                    </a:srgbClr>
                  </a:outerShdw>
                </a:effectLst>
              </a:rPr>
              <a:t>th</a:t>
            </a:r>
            <a:r>
              <a:rPr lang="en-US" sz="2600" dirty="0" smtClean="0">
                <a:solidFill>
                  <a:srgbClr val="FFFF00"/>
                </a:solidFill>
                <a:effectLst>
                  <a:outerShdw blurRad="38100" dist="38100" dir="2700000" algn="tl">
                    <a:srgbClr val="000000">
                      <a:alpha val="43137"/>
                    </a:srgbClr>
                  </a:outerShdw>
                </a:effectLst>
              </a:rPr>
              <a:t>, New Smyrna Beach high school, Sports Marketing</a:t>
            </a:r>
          </a:p>
          <a:p>
            <a:pPr>
              <a:spcAft>
                <a:spcPts val="1200"/>
              </a:spcAft>
            </a:pPr>
            <a:r>
              <a:rPr lang="en-US" sz="2600" dirty="0" smtClean="0">
                <a:solidFill>
                  <a:srgbClr val="FFFF00"/>
                </a:solidFill>
                <a:effectLst>
                  <a:outerShdw blurRad="38100" dist="38100" dir="2700000" algn="tl">
                    <a:srgbClr val="000000">
                      <a:alpha val="43137"/>
                    </a:srgbClr>
                  </a:outerShdw>
                </a:effectLst>
              </a:rPr>
              <a:t>Poor funding for food to use the equipment regularly.  11</a:t>
            </a:r>
            <a:r>
              <a:rPr lang="en-US" sz="2600" baseline="30000" dirty="0" smtClean="0">
                <a:solidFill>
                  <a:srgbClr val="FFFF00"/>
                </a:solidFill>
                <a:effectLst>
                  <a:outerShdw blurRad="38100" dist="38100" dir="2700000" algn="tl">
                    <a:srgbClr val="000000">
                      <a:alpha val="43137"/>
                    </a:srgbClr>
                  </a:outerShdw>
                </a:effectLst>
              </a:rPr>
              <a:t>th</a:t>
            </a:r>
            <a:r>
              <a:rPr lang="en-US" sz="2600" dirty="0" smtClean="0">
                <a:solidFill>
                  <a:srgbClr val="FFFF00"/>
                </a:solidFill>
                <a:effectLst>
                  <a:outerShdw blurRad="38100" dist="38100" dir="2700000" algn="tl">
                    <a:srgbClr val="000000">
                      <a:alpha val="43137"/>
                    </a:srgbClr>
                  </a:outerShdw>
                </a:effectLst>
              </a:rPr>
              <a:t>, new Smyrna beach high, Culinary</a:t>
            </a:r>
          </a:p>
          <a:p>
            <a:pPr>
              <a:spcAft>
                <a:spcPts val="1200"/>
              </a:spcAft>
            </a:pPr>
            <a:r>
              <a:rPr lang="en-US" sz="2600" dirty="0" smtClean="0">
                <a:solidFill>
                  <a:srgbClr val="FFFF00"/>
                </a:solidFill>
                <a:effectLst>
                  <a:outerShdw blurRad="38100" dist="38100" dir="2700000" algn="tl">
                    <a:srgbClr val="000000">
                      <a:alpha val="43137"/>
                    </a:srgbClr>
                  </a:outerShdw>
                </a:effectLst>
              </a:rPr>
              <a:t>It is hard if you are not mature enough to pay attention.  12</a:t>
            </a:r>
            <a:r>
              <a:rPr lang="en-US" sz="2600" baseline="30000" dirty="0" smtClean="0">
                <a:solidFill>
                  <a:srgbClr val="FFFF00"/>
                </a:solidFill>
                <a:effectLst>
                  <a:outerShdw blurRad="38100" dist="38100" dir="2700000" algn="tl">
                    <a:srgbClr val="000000">
                      <a:alpha val="43137"/>
                    </a:srgbClr>
                  </a:outerShdw>
                </a:effectLst>
              </a:rPr>
              <a:t>th</a:t>
            </a:r>
            <a:r>
              <a:rPr lang="en-US" sz="2600" dirty="0" smtClean="0">
                <a:solidFill>
                  <a:srgbClr val="FFFF00"/>
                </a:solidFill>
                <a:effectLst>
                  <a:outerShdw blurRad="38100" dist="38100" dir="2700000" algn="tl">
                    <a:srgbClr val="000000">
                      <a:alpha val="43137"/>
                    </a:srgbClr>
                  </a:outerShdw>
                </a:effectLst>
              </a:rPr>
              <a:t>, New Smyrna Beach High School	Culinary</a:t>
            </a:r>
          </a:p>
          <a:p>
            <a:pPr>
              <a:spcAft>
                <a:spcPts val="1200"/>
              </a:spcAft>
            </a:pPr>
            <a:r>
              <a:rPr lang="en-US" sz="2600" dirty="0" smtClean="0">
                <a:solidFill>
                  <a:srgbClr val="FFFF00"/>
                </a:solidFill>
                <a:effectLst>
                  <a:outerShdw blurRad="38100" dist="38100" dir="2700000" algn="tl">
                    <a:srgbClr val="000000">
                      <a:alpha val="43137"/>
                    </a:srgbClr>
                  </a:outerShdw>
                </a:effectLst>
              </a:rPr>
              <a:t>No girls take these classes.	11	New Smyrna Beach High School	Engineering</a:t>
            </a:r>
          </a:p>
          <a:p>
            <a:pPr>
              <a:spcAft>
                <a:spcPts val="1200"/>
              </a:spcAft>
            </a:pPr>
            <a:r>
              <a:rPr lang="en-US" sz="2600" dirty="0" smtClean="0">
                <a:solidFill>
                  <a:srgbClr val="FFFF00"/>
                </a:solidFill>
                <a:effectLst>
                  <a:outerShdw blurRad="38100" dist="38100" dir="2700000" algn="tl">
                    <a:srgbClr val="000000">
                      <a:alpha val="43137"/>
                    </a:srgbClr>
                  </a:outerShdw>
                </a:effectLst>
              </a:rPr>
              <a:t>Class Size!!!  11</a:t>
            </a:r>
            <a:r>
              <a:rPr lang="en-US" sz="2600" baseline="30000" dirty="0" smtClean="0">
                <a:solidFill>
                  <a:srgbClr val="FFFF00"/>
                </a:solidFill>
                <a:effectLst>
                  <a:outerShdw blurRad="38100" dist="38100" dir="2700000" algn="tl">
                    <a:srgbClr val="000000">
                      <a:alpha val="43137"/>
                    </a:srgbClr>
                  </a:outerShdw>
                </a:effectLst>
              </a:rPr>
              <a:t>th</a:t>
            </a:r>
            <a:r>
              <a:rPr lang="en-US" sz="2600" dirty="0" smtClean="0">
                <a:solidFill>
                  <a:srgbClr val="FFFF00"/>
                </a:solidFill>
                <a:effectLst>
                  <a:outerShdw blurRad="38100" dist="38100" dir="2700000" algn="tl">
                    <a:srgbClr val="000000">
                      <a:alpha val="43137"/>
                    </a:srgbClr>
                  </a:outerShdw>
                </a:effectLst>
              </a:rPr>
              <a:t>, </a:t>
            </a:r>
            <a:r>
              <a:rPr lang="en-US" sz="2600" dirty="0" err="1" smtClean="0">
                <a:solidFill>
                  <a:srgbClr val="FFFF00"/>
                </a:solidFill>
                <a:effectLst>
                  <a:outerShdw blurRad="38100" dist="38100" dir="2700000" algn="tl">
                    <a:srgbClr val="000000">
                      <a:alpha val="43137"/>
                    </a:srgbClr>
                  </a:outerShdw>
                </a:effectLst>
              </a:rPr>
              <a:t>Seabreeze</a:t>
            </a:r>
            <a:r>
              <a:rPr lang="en-US" sz="2600" dirty="0" smtClean="0">
                <a:solidFill>
                  <a:srgbClr val="FFFF00"/>
                </a:solidFill>
                <a:effectLst>
                  <a:outerShdw blurRad="38100" dist="38100" dir="2700000" algn="tl">
                    <a:srgbClr val="000000">
                      <a:alpha val="43137"/>
                    </a:srgbClr>
                  </a:outerShdw>
                </a:effectLst>
              </a:rPr>
              <a:t>, Drafting and Design</a:t>
            </a:r>
          </a:p>
          <a:p>
            <a:pPr>
              <a:spcAft>
                <a:spcPts val="1200"/>
              </a:spcAft>
            </a:pPr>
            <a:r>
              <a:rPr lang="en-US" sz="2600" dirty="0" err="1" smtClean="0">
                <a:solidFill>
                  <a:srgbClr val="FFFF00"/>
                </a:solidFill>
                <a:effectLst>
                  <a:outerShdw blurRad="38100" dist="38100" dir="2700000" algn="tl">
                    <a:srgbClr val="000000">
                      <a:alpha val="43137"/>
                    </a:srgbClr>
                  </a:outerShdw>
                </a:effectLst>
              </a:rPr>
              <a:t>Unweighted</a:t>
            </a:r>
            <a:r>
              <a:rPr lang="en-US" sz="2600" dirty="0" smtClean="0">
                <a:solidFill>
                  <a:srgbClr val="FFFF00"/>
                </a:solidFill>
                <a:effectLst>
                  <a:outerShdw blurRad="38100" dist="38100" dir="2700000" algn="tl">
                    <a:srgbClr val="000000">
                      <a:alpha val="43137"/>
                    </a:srgbClr>
                  </a:outerShdw>
                </a:effectLst>
              </a:rPr>
              <a:t> compared to my other IB classes.  11</a:t>
            </a:r>
            <a:r>
              <a:rPr lang="en-US" sz="2600" baseline="30000" dirty="0" smtClean="0">
                <a:solidFill>
                  <a:srgbClr val="FFFF00"/>
                </a:solidFill>
                <a:effectLst>
                  <a:outerShdw blurRad="38100" dist="38100" dir="2700000" algn="tl">
                    <a:srgbClr val="000000">
                      <a:alpha val="43137"/>
                    </a:srgbClr>
                  </a:outerShdw>
                </a:effectLst>
              </a:rPr>
              <a:t>th</a:t>
            </a:r>
            <a:r>
              <a:rPr lang="en-US" sz="2600" dirty="0" smtClean="0">
                <a:solidFill>
                  <a:srgbClr val="FFFF00"/>
                </a:solidFill>
                <a:effectLst>
                  <a:outerShdw blurRad="38100" dist="38100" dir="2700000" algn="tl">
                    <a:srgbClr val="000000">
                      <a:alpha val="43137"/>
                    </a:srgbClr>
                  </a:outerShdw>
                </a:effectLst>
              </a:rPr>
              <a:t>, Spruce Creek High School, Academy of Finance</a:t>
            </a:r>
          </a:p>
          <a:p>
            <a:endParaRPr lang="en-US" dirty="0"/>
          </a:p>
        </p:txBody>
      </p:sp>
      <p:sp>
        <p:nvSpPr>
          <p:cNvPr id="8" name="Rectangle 7"/>
          <p:cNvSpPr/>
          <p:nvPr/>
        </p:nvSpPr>
        <p:spPr>
          <a:xfrm rot="16200000">
            <a:off x="-2867073" y="2915196"/>
            <a:ext cx="6809878"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STUDENT RESPONSES</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90732"/>
            <a:ext cx="733424" cy="6110068"/>
          </a:xfrm>
        </p:spPr>
        <p:txBody>
          <a:bodyPr>
            <a:normAutofit/>
          </a:bodyPr>
          <a:lstStyle/>
          <a:p>
            <a:r>
              <a:rPr lang="en-US" sz="2000" b="1" u="sng" dirty="0" smtClean="0"/>
              <a:t>What would you change about the academy?</a:t>
            </a:r>
            <a:endParaRPr lang="en-US" sz="2000" u="sng" dirty="0" smtClean="0"/>
          </a:p>
        </p:txBody>
      </p:sp>
      <p:sp>
        <p:nvSpPr>
          <p:cNvPr id="5" name="Content Placeholder 4"/>
          <p:cNvSpPr>
            <a:spLocks noGrp="1"/>
          </p:cNvSpPr>
          <p:nvPr>
            <p:ph sz="quarter" idx="2"/>
          </p:nvPr>
        </p:nvSpPr>
        <p:spPr>
          <a:xfrm>
            <a:off x="1828800" y="152400"/>
            <a:ext cx="7315200" cy="6553200"/>
          </a:xfrm>
        </p:spPr>
        <p:txBody>
          <a:bodyPr>
            <a:normAutofit fontScale="70000" lnSpcReduction="20000"/>
          </a:bodyPr>
          <a:lstStyle/>
          <a:p>
            <a:pPr>
              <a:spcAft>
                <a:spcPts val="1200"/>
              </a:spcAft>
            </a:pPr>
            <a:r>
              <a:rPr lang="en-US" dirty="0" smtClean="0">
                <a:solidFill>
                  <a:srgbClr val="FFFF00"/>
                </a:solidFill>
                <a:effectLst>
                  <a:outerShdw blurRad="38100" dist="38100" dir="2700000" algn="tl">
                    <a:srgbClr val="000000">
                      <a:alpha val="43137"/>
                    </a:srgbClr>
                  </a:outerShdw>
                </a:effectLst>
              </a:rPr>
              <a:t>The only thing that I would change is just to make the classes honors classes instead of just regular 4.0 classes.  10</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University High School, Finance </a:t>
            </a:r>
          </a:p>
          <a:p>
            <a:pPr>
              <a:spcAft>
                <a:spcPts val="1200"/>
              </a:spcAft>
            </a:pPr>
            <a:r>
              <a:rPr lang="en-US" dirty="0" smtClean="0">
                <a:solidFill>
                  <a:srgbClr val="FFFF00"/>
                </a:solidFill>
                <a:effectLst>
                  <a:outerShdw blurRad="38100" dist="38100" dir="2700000" algn="tl">
                    <a:srgbClr val="000000">
                      <a:alpha val="43137"/>
                    </a:srgbClr>
                  </a:outerShdw>
                </a:effectLst>
              </a:rPr>
              <a:t>Make some classes worth college credit  10</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University High School	Academy of Finance</a:t>
            </a:r>
          </a:p>
          <a:p>
            <a:pPr>
              <a:spcAft>
                <a:spcPts val="1200"/>
              </a:spcAft>
            </a:pPr>
            <a:r>
              <a:rPr lang="en-US" dirty="0" smtClean="0">
                <a:solidFill>
                  <a:srgbClr val="FFFF00"/>
                </a:solidFill>
                <a:effectLst>
                  <a:outerShdw blurRad="38100" dist="38100" dir="2700000" algn="tl">
                    <a:srgbClr val="000000">
                      <a:alpha val="43137"/>
                    </a:srgbClr>
                  </a:outerShdw>
                </a:effectLst>
              </a:rPr>
              <a:t>Getting Windows 7 on the laptops, and maybe work on kids' behavior, but other than that nothing.  9</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Spruce Creek High School, The Academy of Information Technology and Robotics</a:t>
            </a:r>
          </a:p>
          <a:p>
            <a:pPr>
              <a:spcAft>
                <a:spcPts val="1200"/>
              </a:spcAft>
            </a:pPr>
            <a:r>
              <a:rPr lang="en-US" dirty="0" smtClean="0">
                <a:solidFill>
                  <a:srgbClr val="FFFF00"/>
                </a:solidFill>
                <a:effectLst>
                  <a:outerShdw blurRad="38100" dist="38100" dir="2700000" algn="tl">
                    <a:srgbClr val="000000">
                      <a:alpha val="43137"/>
                    </a:srgbClr>
                  </a:outerShdw>
                </a:effectLst>
              </a:rPr>
              <a:t>More field trips.  11</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Spruce Creek High School, AOF</a:t>
            </a:r>
          </a:p>
          <a:p>
            <a:pPr>
              <a:spcAft>
                <a:spcPts val="1200"/>
              </a:spcAft>
            </a:pPr>
            <a:r>
              <a:rPr lang="en-US" dirty="0" smtClean="0">
                <a:solidFill>
                  <a:srgbClr val="FFFF00"/>
                </a:solidFill>
                <a:effectLst>
                  <a:outerShdw blurRad="38100" dist="38100" dir="2700000" algn="tl">
                    <a:srgbClr val="000000">
                      <a:alpha val="43137"/>
                    </a:srgbClr>
                  </a:outerShdw>
                </a:effectLst>
              </a:rPr>
              <a:t>More speakers to come in and speak to the academy.  It would give us more of an advantage if we could also participate in more field trips.  10</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Atlantic High School	Academy of Law and Government</a:t>
            </a:r>
          </a:p>
          <a:p>
            <a:pPr>
              <a:spcAft>
                <a:spcPts val="1200"/>
              </a:spcAft>
            </a:pPr>
            <a:r>
              <a:rPr lang="en-US" dirty="0" smtClean="0">
                <a:solidFill>
                  <a:srgbClr val="FFFF00"/>
                </a:solidFill>
                <a:effectLst>
                  <a:outerShdw blurRad="38100" dist="38100" dir="2700000" algn="tl">
                    <a:srgbClr val="000000">
                      <a:alpha val="43137"/>
                    </a:srgbClr>
                  </a:outerShdw>
                </a:effectLst>
              </a:rPr>
              <a:t>have more shadowing.  9</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Deltona, AEMM</a:t>
            </a:r>
          </a:p>
          <a:p>
            <a:pPr>
              <a:spcAft>
                <a:spcPts val="1200"/>
              </a:spcAft>
            </a:pPr>
            <a:r>
              <a:rPr lang="en-US" dirty="0" smtClean="0">
                <a:solidFill>
                  <a:srgbClr val="FFFF00"/>
                </a:solidFill>
                <a:effectLst>
                  <a:outerShdw blurRad="38100" dist="38100" dir="2700000" algn="tl">
                    <a:srgbClr val="000000">
                      <a:alpha val="43137"/>
                    </a:srgbClr>
                  </a:outerShdw>
                </a:effectLst>
              </a:rPr>
              <a:t>I would want there to be more class time to be in the program.  12</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Deltona High	AEMM</a:t>
            </a:r>
          </a:p>
          <a:p>
            <a:pPr>
              <a:spcAft>
                <a:spcPts val="1200"/>
              </a:spcAft>
            </a:pPr>
            <a:r>
              <a:rPr lang="en-US" dirty="0" smtClean="0">
                <a:solidFill>
                  <a:srgbClr val="FFFF00"/>
                </a:solidFill>
                <a:effectLst>
                  <a:outerShdw blurRad="38100" dist="38100" dir="2700000" algn="tl">
                    <a:srgbClr val="000000">
                      <a:alpha val="43137"/>
                    </a:srgbClr>
                  </a:outerShdw>
                </a:effectLst>
              </a:rPr>
              <a:t>Id make the classes </a:t>
            </a:r>
            <a:r>
              <a:rPr lang="en-US" dirty="0" err="1" smtClean="0">
                <a:solidFill>
                  <a:srgbClr val="FFFF00"/>
                </a:solidFill>
                <a:effectLst>
                  <a:outerShdw blurRad="38100" dist="38100" dir="2700000" algn="tl">
                    <a:srgbClr val="000000">
                      <a:alpha val="43137"/>
                    </a:srgbClr>
                  </a:outerShdw>
                </a:effectLst>
              </a:rPr>
              <a:t>alot</a:t>
            </a:r>
            <a:r>
              <a:rPr lang="en-US" dirty="0" smtClean="0">
                <a:solidFill>
                  <a:srgbClr val="FFFF00"/>
                </a:solidFill>
                <a:effectLst>
                  <a:outerShdw blurRad="38100" dist="38100" dir="2700000" algn="tl">
                    <a:srgbClr val="000000">
                      <a:alpha val="43137"/>
                    </a:srgbClr>
                  </a:outerShdw>
                </a:effectLst>
              </a:rPr>
              <a:t> longer and maybe add another course involving the actual profession.	11</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Deltona High, Health</a:t>
            </a:r>
          </a:p>
          <a:p>
            <a:pPr>
              <a:spcAft>
                <a:spcPts val="1200"/>
              </a:spcAft>
            </a:pPr>
            <a:r>
              <a:rPr lang="en-US" dirty="0" smtClean="0">
                <a:solidFill>
                  <a:srgbClr val="FFFF00"/>
                </a:solidFill>
                <a:effectLst>
                  <a:outerShdw blurRad="38100" dist="38100" dir="2700000" algn="tl">
                    <a:srgbClr val="000000">
                      <a:alpha val="43137"/>
                    </a:srgbClr>
                  </a:outerShdw>
                </a:effectLst>
              </a:rPr>
              <a:t>The limited amount of tools and supplies for the class work. And not enough replacements for things that break.	9</a:t>
            </a:r>
            <a:r>
              <a:rPr lang="en-US" baseline="30000" dirty="0" smtClean="0">
                <a:solidFill>
                  <a:srgbClr val="FFFF00"/>
                </a:solidFill>
                <a:effectLst>
                  <a:outerShdw blurRad="38100" dist="38100" dir="2700000" algn="tl">
                    <a:srgbClr val="000000">
                      <a:alpha val="43137"/>
                    </a:srgbClr>
                  </a:outerShdw>
                </a:effectLst>
              </a:rPr>
              <a:t>th</a:t>
            </a:r>
            <a:r>
              <a:rPr lang="en-US" dirty="0" smtClean="0">
                <a:solidFill>
                  <a:srgbClr val="FFFF00"/>
                </a:solidFill>
                <a:effectLst>
                  <a:outerShdw blurRad="38100" dist="38100" dir="2700000" algn="tl">
                    <a:srgbClr val="000000">
                      <a:alpha val="43137"/>
                    </a:srgbClr>
                  </a:outerShdw>
                </a:effectLst>
              </a:rPr>
              <a:t>, University high, STEM</a:t>
            </a:r>
          </a:p>
          <a:p>
            <a:endParaRPr lang="en-US" dirty="0"/>
          </a:p>
        </p:txBody>
      </p:sp>
      <p:sp>
        <p:nvSpPr>
          <p:cNvPr id="8" name="Rectangle 7"/>
          <p:cNvSpPr/>
          <p:nvPr/>
        </p:nvSpPr>
        <p:spPr>
          <a:xfrm rot="16200000">
            <a:off x="-2867073" y="2915196"/>
            <a:ext cx="6809878"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STUDENT RESPONSES</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3086</TotalTime>
  <Words>664</Words>
  <Application>Microsoft Office PowerPoint</Application>
  <PresentationFormat>On-screen Show (4:3)</PresentationFormat>
  <Paragraphs>81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Verve</vt:lpstr>
      <vt:lpstr>Slide 1</vt:lpstr>
      <vt:lpstr>Slide 2</vt:lpstr>
      <vt:lpstr>Slide 3</vt:lpstr>
      <vt:lpstr>Slide 4</vt:lpstr>
      <vt:lpstr>Slide 5</vt:lpstr>
      <vt:lpstr>Slide 6</vt:lpstr>
      <vt:lpstr>Slide 7</vt:lpstr>
      <vt:lpstr>Slide 8</vt:lpstr>
      <vt:lpstr>Slide 9</vt:lpstr>
      <vt:lpstr>Slide 10</vt:lpstr>
      <vt:lpstr>Slide 11</vt:lpstr>
    </vt:vector>
  </TitlesOfParts>
  <Company>VCS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Kathleen Vandervoort</dc:creator>
  <cp:lastModifiedBy>Kathleen Vandervoort</cp:lastModifiedBy>
  <cp:revision>61</cp:revision>
  <dcterms:created xsi:type="dcterms:W3CDTF">2011-06-02T18:07:19Z</dcterms:created>
  <dcterms:modified xsi:type="dcterms:W3CDTF">2011-06-07T19:08:45Z</dcterms:modified>
</cp:coreProperties>
</file>